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72" r:id="rId3"/>
    <p:sldId id="290" r:id="rId4"/>
    <p:sldId id="274" r:id="rId5"/>
    <p:sldId id="283" r:id="rId6"/>
    <p:sldId id="257" r:id="rId7"/>
    <p:sldId id="273" r:id="rId8"/>
    <p:sldId id="258" r:id="rId9"/>
    <p:sldId id="275" r:id="rId10"/>
    <p:sldId id="259" r:id="rId11"/>
    <p:sldId id="276" r:id="rId12"/>
    <p:sldId id="260" r:id="rId13"/>
    <p:sldId id="277" r:id="rId14"/>
    <p:sldId id="291" r:id="rId15"/>
    <p:sldId id="263" r:id="rId16"/>
    <p:sldId id="292" r:id="rId17"/>
    <p:sldId id="262" r:id="rId18"/>
    <p:sldId id="279" r:id="rId19"/>
    <p:sldId id="261" r:id="rId20"/>
    <p:sldId id="280" r:id="rId21"/>
    <p:sldId id="266" r:id="rId22"/>
    <p:sldId id="281" r:id="rId23"/>
    <p:sldId id="267" r:id="rId24"/>
    <p:sldId id="282" r:id="rId25"/>
    <p:sldId id="287" r:id="rId26"/>
    <p:sldId id="288" r:id="rId27"/>
    <p:sldId id="268" r:id="rId28"/>
    <p:sldId id="284" r:id="rId29"/>
    <p:sldId id="270" r:id="rId30"/>
    <p:sldId id="286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344E"/>
    <a:srgbClr val="616A74"/>
    <a:srgbClr val="D4E2FD"/>
    <a:srgbClr val="FF3300"/>
    <a:srgbClr val="385723"/>
    <a:srgbClr val="FF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0522" autoAdjust="0"/>
  </p:normalViewPr>
  <p:slideViewPr>
    <p:cSldViewPr snapToGrid="0">
      <p:cViewPr varScale="1">
        <p:scale>
          <a:sx n="73" d="100"/>
          <a:sy n="73" d="100"/>
        </p:scale>
        <p:origin x="648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24000B-BF38-4814-953C-005456F1FB29}" type="datetimeFigureOut">
              <a:rPr lang="zh-TW" altLang="en-US" smtClean="0"/>
              <a:t>2017/10/20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8EDAF1-4F71-4B68-8A77-1D528085EE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2009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不接受</a:t>
            </a:r>
            <a:r>
              <a:rPr lang="en-US" altLang="zh-TW" dirty="0" smtClean="0"/>
              <a:t>Python3</a:t>
            </a:r>
            <a:br>
              <a:rPr lang="en-US" altLang="zh-TW" dirty="0" smtClean="0"/>
            </a:br>
            <a:r>
              <a:rPr lang="zh-TW" altLang="en-US" dirty="0" smtClean="0"/>
              <a:t>繳交期限再和老師確認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EDAF1-4F71-4B68-8A77-1D528085EE5F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5756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去除雜訊有很多種作法，這只是其中一種比較不會失真的作法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EDAF1-4F71-4B68-8A77-1D528085EE5F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1352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0C7D3-7CF2-4EE6-A5F2-6F069A0A3855}" type="datetimeFigureOut">
              <a:rPr lang="zh-TW" altLang="en-US" smtClean="0"/>
              <a:t>2017/10/20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8F93-E444-42C7-8924-EF31D74318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8925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0C7D3-7CF2-4EE6-A5F2-6F069A0A3855}" type="datetimeFigureOut">
              <a:rPr lang="zh-TW" altLang="en-US" smtClean="0"/>
              <a:t>2017/10/20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8F93-E444-42C7-8924-EF31D74318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6897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0C7D3-7CF2-4EE6-A5F2-6F069A0A3855}" type="datetimeFigureOut">
              <a:rPr lang="zh-TW" altLang="en-US" smtClean="0"/>
              <a:t>2017/10/20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8F93-E444-42C7-8924-EF31D74318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4246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0C7D3-7CF2-4EE6-A5F2-6F069A0A3855}" type="datetimeFigureOut">
              <a:rPr lang="zh-TW" altLang="en-US" smtClean="0"/>
              <a:t>2017/10/20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8F93-E444-42C7-8924-EF31D74318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9126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0C7D3-7CF2-4EE6-A5F2-6F069A0A3855}" type="datetimeFigureOut">
              <a:rPr lang="zh-TW" altLang="en-US" smtClean="0"/>
              <a:t>2017/10/20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8F93-E444-42C7-8924-EF31D74318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8214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0C7D3-7CF2-4EE6-A5F2-6F069A0A3855}" type="datetimeFigureOut">
              <a:rPr lang="zh-TW" altLang="en-US" smtClean="0"/>
              <a:t>2017/10/20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8F93-E444-42C7-8924-EF31D74318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5077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0C7D3-7CF2-4EE6-A5F2-6F069A0A3855}" type="datetimeFigureOut">
              <a:rPr lang="zh-TW" altLang="en-US" smtClean="0"/>
              <a:t>2017/10/20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8F93-E444-42C7-8924-EF31D74318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0726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0C7D3-7CF2-4EE6-A5F2-6F069A0A3855}" type="datetimeFigureOut">
              <a:rPr lang="zh-TW" altLang="en-US" smtClean="0"/>
              <a:t>2017/10/20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8F93-E444-42C7-8924-EF31D74318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008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0C7D3-7CF2-4EE6-A5F2-6F069A0A3855}" type="datetimeFigureOut">
              <a:rPr lang="zh-TW" altLang="en-US" smtClean="0"/>
              <a:t>2017/10/20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8F93-E444-42C7-8924-EF31D74318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3759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0C7D3-7CF2-4EE6-A5F2-6F069A0A3855}" type="datetimeFigureOut">
              <a:rPr lang="zh-TW" altLang="en-US" smtClean="0"/>
              <a:t>2017/10/20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8F93-E444-42C7-8924-EF31D74318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631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0C7D3-7CF2-4EE6-A5F2-6F069A0A3855}" type="datetimeFigureOut">
              <a:rPr lang="zh-TW" altLang="en-US" smtClean="0"/>
              <a:t>2017/10/20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8F93-E444-42C7-8924-EF31D74318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601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0C7D3-7CF2-4EE6-A5F2-6F069A0A3855}" type="datetimeFigureOut">
              <a:rPr lang="zh-TW" altLang="en-US" smtClean="0"/>
              <a:t>2017/10/20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98F93-E444-42C7-8924-EF31D74318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2443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33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ffbot.org/imagingbook/introduction.ht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>
                <a:latin typeface="+mj-ea"/>
              </a:rPr>
              <a:t>多媒體資訊系統 </a:t>
            </a:r>
            <a:r>
              <a:rPr lang="en-US" altLang="zh-TW" dirty="0" smtClean="0">
                <a:latin typeface="+mj-ea"/>
              </a:rPr>
              <a:t>HW1</a:t>
            </a:r>
            <a:endParaRPr lang="zh-TW" altLang="en-US" dirty="0">
              <a:latin typeface="+mj-ea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 smtClean="0">
                <a:latin typeface="+mj-ea"/>
                <a:ea typeface="+mj-ea"/>
              </a:rPr>
              <a:t>Image</a:t>
            </a:r>
            <a:endParaRPr lang="zh-TW" altLang="en-US" sz="3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2861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615" y="1824563"/>
            <a:ext cx="5803200" cy="43524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Q3.</a:t>
            </a: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負片</a:t>
            </a:r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(</a:t>
            </a: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互補色</a:t>
            </a:r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)</a:t>
            </a: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企鵝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07" y="1825625"/>
            <a:ext cx="5801784" cy="4351338"/>
          </a:xfrm>
        </p:spPr>
      </p:pic>
      <p:sp>
        <p:nvSpPr>
          <p:cNvPr id="5" name="文字方塊 4"/>
          <p:cNvSpPr txBox="1"/>
          <p:nvPr/>
        </p:nvSpPr>
        <p:spPr>
          <a:xfrm>
            <a:off x="2280326" y="6311900"/>
            <a:ext cx="1655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Penguins.jpg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8269442" y="6311900"/>
            <a:ext cx="1655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Q3.jpg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697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+mj-ea"/>
              </a:rPr>
              <a:t>Q3.</a:t>
            </a:r>
            <a:r>
              <a:rPr lang="zh-TW" altLang="en-US" dirty="0" smtClean="0">
                <a:latin typeface="+mj-ea"/>
              </a:rPr>
              <a:t> 負片</a:t>
            </a:r>
            <a:r>
              <a:rPr lang="en-US" altLang="zh-TW" dirty="0" smtClean="0">
                <a:latin typeface="+mj-ea"/>
              </a:rPr>
              <a:t>(</a:t>
            </a:r>
            <a:r>
              <a:rPr lang="zh-TW" altLang="en-US" dirty="0" smtClean="0">
                <a:latin typeface="+mj-ea"/>
              </a:rPr>
              <a:t>互補色</a:t>
            </a:r>
            <a:r>
              <a:rPr lang="en-US" altLang="zh-TW" dirty="0" smtClean="0">
                <a:latin typeface="+mj-ea"/>
              </a:rPr>
              <a:t>)</a:t>
            </a:r>
            <a:r>
              <a:rPr lang="zh-TW" altLang="en-US" dirty="0" smtClean="0">
                <a:latin typeface="+mj-ea"/>
              </a:rPr>
              <a:t>企鵝</a:t>
            </a:r>
            <a:endParaRPr lang="zh-TW" altLang="en-US" dirty="0">
              <a:latin typeface="+mj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色相環中，相對的顏色即為補色</a:t>
            </a:r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也就是兩個顏色的</a:t>
            </a:r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RGB</a:t>
            </a: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值相加會等於（</a:t>
            </a:r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255,255,255</a:t>
            </a: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）</a:t>
            </a:r>
            <a:endParaRPr lang="en-US" altLang="zh-TW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>
              <a:lnSpc>
                <a:spcPct val="110000"/>
              </a:lnSpc>
            </a:pP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舉例來說：</a:t>
            </a:r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白色</a:t>
            </a:r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(255,255,255)</a:t>
            </a: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的互補色為黑色</a:t>
            </a:r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(0,0,0)</a:t>
            </a:r>
            <a:b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黃色</a:t>
            </a:r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(255,255,0)</a:t>
            </a: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的互補色為藍色</a:t>
            </a:r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(0,0,255)</a:t>
            </a:r>
            <a:endParaRPr lang="zh-TW" altLang="en-US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>
              <a:lnSpc>
                <a:spcPct val="110000"/>
              </a:lnSpc>
            </a:pPr>
            <a:endParaRPr lang="zh-TW" altLang="en-US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>
              <a:lnSpc>
                <a:spcPct val="110000"/>
              </a:lnSpc>
            </a:pP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負片：將影像每一個</a:t>
            </a:r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pixel</a:t>
            </a: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轉成它的互補色</a:t>
            </a:r>
            <a:endParaRPr lang="en-US" altLang="zh-TW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>
              <a:lnSpc>
                <a:spcPct val="110000"/>
              </a:lnSpc>
            </a:pP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分別將用</a:t>
            </a:r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255</a:t>
            </a: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減去原</a:t>
            </a:r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R</a:t>
            </a: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、</a:t>
            </a:r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G</a:t>
            </a: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、</a:t>
            </a:r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B</a:t>
            </a: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值即可</a:t>
            </a:r>
          </a:p>
          <a:p>
            <a:pPr lvl="1">
              <a:lnSpc>
                <a:spcPct val="110000"/>
              </a:lnSpc>
            </a:pP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pic>
        <p:nvPicPr>
          <p:cNvPr id="2050" name="Picture 2" descr="http://blog-imgs-57.fc2.com/t/a/d/tadahikostar/20130716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454" y="3229245"/>
            <a:ext cx="3444274" cy="218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9677400" y="5428083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概念等同補角</a:t>
            </a:r>
            <a:endParaRPr lang="zh-TW" altLang="en-US" dirty="0"/>
          </a:p>
        </p:txBody>
      </p:sp>
      <p:pic>
        <p:nvPicPr>
          <p:cNvPr id="2052" name="Picture 4" descr="色相環のイメージ及び補色、類似色関係にある色の説明図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" t="3246" r="50732" b="9027"/>
          <a:stretch/>
        </p:blipFill>
        <p:spPr bwMode="auto">
          <a:xfrm>
            <a:off x="9362678" y="906462"/>
            <a:ext cx="1857375" cy="183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26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615" y="1824563"/>
            <a:ext cx="5803200" cy="43524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Q4.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馬賽克企鵝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07" y="1825625"/>
            <a:ext cx="5801784" cy="4351338"/>
          </a:xfrm>
        </p:spPr>
      </p:pic>
      <p:sp>
        <p:nvSpPr>
          <p:cNvPr id="6" name="文字方塊 5"/>
          <p:cNvSpPr txBox="1"/>
          <p:nvPr/>
        </p:nvSpPr>
        <p:spPr>
          <a:xfrm>
            <a:off x="2280326" y="6311900"/>
            <a:ext cx="1655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Penguins.jpg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8269442" y="6311900"/>
            <a:ext cx="1655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Q4.jpg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935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+mj-ea"/>
              </a:rPr>
              <a:t>Q4.</a:t>
            </a:r>
            <a:r>
              <a:rPr lang="zh-TW" altLang="en-US" dirty="0" smtClean="0">
                <a:latin typeface="+mj-ea"/>
              </a:rPr>
              <a:t> 馬賽克企鵝</a:t>
            </a:r>
            <a:endParaRPr lang="zh-TW" altLang="en-US" dirty="0">
              <a:latin typeface="+mj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TW" altLang="en-US" dirty="0" smtClean="0">
                <a:latin typeface="+mn-ea"/>
              </a:rPr>
              <a:t>每</a:t>
            </a:r>
            <a:r>
              <a:rPr lang="en-US" altLang="zh-TW" dirty="0" smtClean="0">
                <a:latin typeface="+mn-ea"/>
              </a:rPr>
              <a:t>8x8</a:t>
            </a:r>
            <a:r>
              <a:rPr lang="zh-TW" altLang="en-US" dirty="0" smtClean="0">
                <a:latin typeface="+mn-ea"/>
              </a:rPr>
              <a:t>個</a:t>
            </a:r>
            <a:r>
              <a:rPr lang="en-US" altLang="zh-TW" dirty="0" smtClean="0">
                <a:latin typeface="+mn-ea"/>
              </a:rPr>
              <a:t>pixel</a:t>
            </a:r>
            <a:r>
              <a:rPr lang="zh-TW" altLang="en-US" dirty="0" smtClean="0">
                <a:latin typeface="+mn-ea"/>
              </a:rPr>
              <a:t>為一區塊，每一區塊用它最左上角的顏色取代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148985"/>
              </p:ext>
            </p:extLst>
          </p:nvPr>
        </p:nvGraphicFramePr>
        <p:xfrm>
          <a:off x="2269321" y="2916990"/>
          <a:ext cx="3183944" cy="2961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7993"/>
                <a:gridCol w="397993"/>
                <a:gridCol w="397993"/>
                <a:gridCol w="397993"/>
                <a:gridCol w="397993"/>
                <a:gridCol w="397993"/>
                <a:gridCol w="397993"/>
                <a:gridCol w="397993"/>
              </a:tblGrid>
              <a:tr h="370840">
                <a:tc>
                  <a:txBody>
                    <a:bodyPr/>
                    <a:lstStyle/>
                    <a:p>
                      <a:endParaRPr lang="zh-TW" altLang="en-US" dirty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2669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611638"/>
              </p:ext>
            </p:extLst>
          </p:nvPr>
        </p:nvGraphicFramePr>
        <p:xfrm>
          <a:off x="6504324" y="2901428"/>
          <a:ext cx="3183944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7993"/>
                <a:gridCol w="397993"/>
                <a:gridCol w="397993"/>
                <a:gridCol w="397993"/>
                <a:gridCol w="397993"/>
                <a:gridCol w="397993"/>
                <a:gridCol w="397993"/>
                <a:gridCol w="397993"/>
              </a:tblGrid>
              <a:tr h="370840">
                <a:tc>
                  <a:txBody>
                    <a:bodyPr/>
                    <a:lstStyle/>
                    <a:p>
                      <a:endParaRPr lang="zh-TW" altLang="en-US" dirty="0">
                        <a:ln>
                          <a:solidFill>
                            <a:srgbClr val="FF0000"/>
                          </a:solidFill>
                        </a:ln>
                      </a:endParaRPr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6" name="直線單箭頭接點 5"/>
          <p:cNvCxnSpPr/>
          <p:nvPr/>
        </p:nvCxnSpPr>
        <p:spPr>
          <a:xfrm>
            <a:off x="5633570" y="4447087"/>
            <a:ext cx="74697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左大括弧 6"/>
          <p:cNvSpPr/>
          <p:nvPr/>
        </p:nvSpPr>
        <p:spPr>
          <a:xfrm>
            <a:off x="1690442" y="2889359"/>
            <a:ext cx="466725" cy="2974546"/>
          </a:xfrm>
          <a:prstGeom prst="leftBrace">
            <a:avLst>
              <a:gd name="adj1" fmla="val 46635"/>
              <a:gd name="adj2" fmla="val 50000"/>
            </a:avLst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992" y="4191966"/>
            <a:ext cx="93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8</a:t>
            </a:r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pixel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97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590" y="1018897"/>
            <a:ext cx="6560133" cy="584375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ea"/>
              </a:rPr>
              <a:t>Q4.</a:t>
            </a:r>
            <a:r>
              <a:rPr lang="zh-TW" altLang="en-US" dirty="0">
                <a:latin typeface="+mj-ea"/>
              </a:rPr>
              <a:t> 馬賽克企鵝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85775" y="1819275"/>
            <a:ext cx="10515600" cy="4351338"/>
          </a:xfrm>
        </p:spPr>
        <p:txBody>
          <a:bodyPr/>
          <a:lstStyle/>
          <a:p>
            <a:r>
              <a:rPr lang="zh-TW" altLang="en-US" dirty="0" smtClean="0"/>
              <a:t>每</a:t>
            </a:r>
            <a:r>
              <a:rPr lang="en-US" altLang="zh-TW" dirty="0" smtClean="0"/>
              <a:t>8x8</a:t>
            </a:r>
            <a:r>
              <a:rPr lang="zh-TW" altLang="en-US" dirty="0" smtClean="0"/>
              <a:t>個像素一組</a:t>
            </a:r>
            <a:endParaRPr lang="en-US" altLang="zh-TW" dirty="0" smtClean="0"/>
          </a:p>
          <a:p>
            <a:r>
              <a:rPr lang="zh-TW" altLang="en-US" dirty="0" smtClean="0"/>
              <a:t>取得區塊最左上的顏色</a:t>
            </a:r>
            <a:endParaRPr lang="en-US" altLang="zh-TW" dirty="0" smtClean="0"/>
          </a:p>
          <a:p>
            <a:r>
              <a:rPr lang="zh-TW" altLang="en-US" dirty="0" smtClean="0"/>
              <a:t>用這個顏色取代其它像素</a:t>
            </a:r>
            <a:endParaRPr lang="en-US" altLang="zh-TW" dirty="0" smtClean="0"/>
          </a:p>
        </p:txBody>
      </p:sp>
      <p:sp>
        <p:nvSpPr>
          <p:cNvPr id="6" name="左大括弧 5"/>
          <p:cNvSpPr/>
          <p:nvPr/>
        </p:nvSpPr>
        <p:spPr>
          <a:xfrm>
            <a:off x="4886325" y="1043781"/>
            <a:ext cx="466725" cy="1823244"/>
          </a:xfrm>
          <a:prstGeom prst="leftBrace">
            <a:avLst>
              <a:gd name="adj1" fmla="val 46635"/>
              <a:gd name="adj2" fmla="val 50000"/>
            </a:avLst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左大括弧 12"/>
          <p:cNvSpPr/>
          <p:nvPr/>
        </p:nvSpPr>
        <p:spPr>
          <a:xfrm rot="5400000">
            <a:off x="6088459" y="-186531"/>
            <a:ext cx="466725" cy="1823244"/>
          </a:xfrm>
          <a:prstGeom prst="leftBrace">
            <a:avLst>
              <a:gd name="adj1" fmla="val 46635"/>
              <a:gd name="adj2" fmla="val 50000"/>
            </a:avLst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5405245" y="2905680"/>
            <a:ext cx="201932" cy="21161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5367145" y="4786312"/>
            <a:ext cx="201932" cy="21161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/>
          <p:cNvSpPr txBox="1"/>
          <p:nvPr/>
        </p:nvSpPr>
        <p:spPr>
          <a:xfrm>
            <a:off x="5855096" y="51872"/>
            <a:ext cx="93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zh-TW" alt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bg1">
                    <a:lumMod val="65000"/>
                  </a:schemeClr>
                </a:solidFill>
              </a:rPr>
              <a:t>pixel</a:t>
            </a: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4034083" y="1762799"/>
            <a:ext cx="93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zh-TW" alt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bg1">
                    <a:lumMod val="65000"/>
                  </a:schemeClr>
                </a:solidFill>
              </a:rPr>
              <a:t>pixel</a:t>
            </a: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29" name="表格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708274"/>
              </p:ext>
            </p:extLst>
          </p:nvPr>
        </p:nvGraphicFramePr>
        <p:xfrm>
          <a:off x="655770" y="5018168"/>
          <a:ext cx="1426456" cy="13271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8307"/>
                <a:gridCol w="178307"/>
                <a:gridCol w="178307"/>
                <a:gridCol w="178307"/>
                <a:gridCol w="178307"/>
                <a:gridCol w="178307"/>
                <a:gridCol w="178307"/>
                <a:gridCol w="178307"/>
              </a:tblGrid>
              <a:tr h="166142">
                <a:tc>
                  <a:txBody>
                    <a:bodyPr/>
                    <a:lstStyle/>
                    <a:p>
                      <a:endParaRPr lang="zh-TW" altLang="en-US" sz="800" dirty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marL="40967" marR="40967" marT="20483" marB="20483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 marL="40967" marR="40967" marT="20483" marB="20483"/>
                </a:tc>
              </a:tr>
              <a:tr h="166142"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 marL="40967" marR="40967" marT="20483" marB="20483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 marL="40967" marR="40967" marT="20483" marB="20483"/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 marL="40967" marR="40967" marT="20483" marB="20483"/>
                </a:tc>
              </a:tr>
              <a:tr h="166142"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 marL="40967" marR="40967" marT="20483" marB="2048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66142"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/>
                </a:tc>
              </a:tr>
              <a:tr h="164202"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 marL="40967" marR="40967" marT="20483" marB="20483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 marL="40967" marR="40967" marT="20483" marB="20483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66142"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 marL="40967" marR="40967" marT="20483" marB="20483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 marL="40967" marR="40967" marT="20483" marB="20483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 marL="40967" marR="40967" marT="20483" marB="20483"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166142"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 marL="40967" marR="40967" marT="20483" marB="20483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 marL="40967" marR="40967" marT="20483" marB="20483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 marL="40967" marR="40967" marT="20483" marB="20483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 marL="40967" marR="40967" marT="20483" marB="20483"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166142"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 marL="40967" marR="40967" marT="20483" marB="20483"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表格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099709"/>
              </p:ext>
            </p:extLst>
          </p:nvPr>
        </p:nvGraphicFramePr>
        <p:xfrm>
          <a:off x="3090548" y="5017198"/>
          <a:ext cx="1426456" cy="13291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8307"/>
                <a:gridCol w="178307"/>
                <a:gridCol w="178307"/>
                <a:gridCol w="178307"/>
                <a:gridCol w="178307"/>
                <a:gridCol w="178307"/>
                <a:gridCol w="178307"/>
                <a:gridCol w="178307"/>
              </a:tblGrid>
              <a:tr h="166142">
                <a:tc>
                  <a:txBody>
                    <a:bodyPr/>
                    <a:lstStyle/>
                    <a:p>
                      <a:endParaRPr lang="zh-TW" altLang="en-US" sz="800" dirty="0">
                        <a:ln>
                          <a:solidFill>
                            <a:srgbClr val="FF0000"/>
                          </a:solidFill>
                        </a:ln>
                      </a:endParaRPr>
                    </a:p>
                  </a:txBody>
                  <a:tcPr marL="40967" marR="40967" marT="20483" marB="20483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 marL="40967" marR="40967" marT="20483" marB="20483">
                    <a:solidFill>
                      <a:schemeClr val="accent1"/>
                    </a:solidFill>
                  </a:tcPr>
                </a:tc>
              </a:tr>
              <a:tr h="166142"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 marL="40967" marR="40967" marT="20483" marB="204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 marL="40967" marR="40967" marT="20483" marB="20483">
                    <a:solidFill>
                      <a:schemeClr val="accent1"/>
                    </a:solidFill>
                  </a:tcPr>
                </a:tc>
              </a:tr>
              <a:tr h="166142"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/>
                    </a:solidFill>
                  </a:tcPr>
                </a:tc>
              </a:tr>
              <a:tr h="166142"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/>
                    </a:solidFill>
                  </a:tcPr>
                </a:tc>
              </a:tr>
              <a:tr h="166142"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 marL="40967" marR="40967" marT="20483" marB="204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/>
                    </a:solidFill>
                  </a:tcPr>
                </a:tc>
              </a:tr>
              <a:tr h="166142"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 marL="40967" marR="40967" marT="20483" marB="204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 marL="40967" marR="40967" marT="20483" marB="20483">
                    <a:solidFill>
                      <a:schemeClr val="accent1"/>
                    </a:solidFill>
                  </a:tcPr>
                </a:tc>
              </a:tr>
              <a:tr h="166142"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 marL="40967" marR="40967" marT="20483" marB="204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 marL="40967" marR="40967" marT="20483" marB="204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/>
                    </a:solidFill>
                  </a:tcPr>
                </a:tc>
              </a:tr>
              <a:tr h="166142"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 marL="40967" marR="40967" marT="20483" marB="204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 marL="40967" marR="40967" marT="20483" marB="20483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cxnSp>
        <p:nvCxnSpPr>
          <p:cNvPr id="31" name="直線單箭頭接點 30"/>
          <p:cNvCxnSpPr/>
          <p:nvPr/>
        </p:nvCxnSpPr>
        <p:spPr>
          <a:xfrm>
            <a:off x="2257425" y="5681766"/>
            <a:ext cx="7097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9110986" y="2895600"/>
            <a:ext cx="201932" cy="21161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7252494" y="2895600"/>
            <a:ext cx="201932" cy="21161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/>
          <p:cNvSpPr/>
          <p:nvPr/>
        </p:nvSpPr>
        <p:spPr>
          <a:xfrm>
            <a:off x="5350232" y="991987"/>
            <a:ext cx="1880394" cy="1884304"/>
          </a:xfrm>
          <a:prstGeom prst="rect">
            <a:avLst/>
          </a:prstGeom>
          <a:solidFill>
            <a:srgbClr val="D4E2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5405245" y="1053306"/>
            <a:ext cx="201932" cy="21161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/>
          <p:cNvSpPr/>
          <p:nvPr/>
        </p:nvSpPr>
        <p:spPr>
          <a:xfrm>
            <a:off x="7258255" y="1021605"/>
            <a:ext cx="1880394" cy="1835229"/>
          </a:xfrm>
          <a:prstGeom prst="rect">
            <a:avLst/>
          </a:prstGeom>
          <a:solidFill>
            <a:srgbClr val="616A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7252494" y="1031796"/>
            <a:ext cx="201932" cy="21161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/>
        </p:nvSpPr>
        <p:spPr>
          <a:xfrm>
            <a:off x="9131576" y="1018805"/>
            <a:ext cx="1880394" cy="1854685"/>
          </a:xfrm>
          <a:prstGeom prst="rect">
            <a:avLst/>
          </a:prstGeom>
          <a:solidFill>
            <a:srgbClr val="1D3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9128921" y="1043781"/>
            <a:ext cx="201932" cy="21161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0" name="直線接點 39"/>
          <p:cNvCxnSpPr/>
          <p:nvPr/>
        </p:nvCxnSpPr>
        <p:spPr>
          <a:xfrm flipH="1">
            <a:off x="7233444" y="838200"/>
            <a:ext cx="17851" cy="621030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 flipH="1">
            <a:off x="9091507" y="838200"/>
            <a:ext cx="17721" cy="6164937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/>
          <p:cNvCxnSpPr/>
          <p:nvPr/>
        </p:nvCxnSpPr>
        <p:spPr>
          <a:xfrm flipV="1">
            <a:off x="5119687" y="2876551"/>
            <a:ext cx="7243763" cy="9151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/>
          <p:cNvCxnSpPr/>
          <p:nvPr/>
        </p:nvCxnSpPr>
        <p:spPr>
          <a:xfrm flipV="1">
            <a:off x="5119687" y="4743448"/>
            <a:ext cx="7386883" cy="933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/>
          <p:nvPr/>
        </p:nvCxnSpPr>
        <p:spPr>
          <a:xfrm flipH="1">
            <a:off x="10992514" y="838199"/>
            <a:ext cx="17721" cy="6164937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01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030" y="3512726"/>
            <a:ext cx="3840000" cy="2880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Q5.</a:t>
            </a: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灰階企鵝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07" y="1825625"/>
            <a:ext cx="5801784" cy="4351338"/>
          </a:xfrm>
        </p:spPr>
      </p:pic>
      <p:sp>
        <p:nvSpPr>
          <p:cNvPr id="6" name="文字方塊 5"/>
          <p:cNvSpPr txBox="1"/>
          <p:nvPr/>
        </p:nvSpPr>
        <p:spPr>
          <a:xfrm>
            <a:off x="2280326" y="6311900"/>
            <a:ext cx="1655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Penguins.jpg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8269442" y="6454775"/>
            <a:ext cx="1655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Q5-2.jpg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029" y="195540"/>
            <a:ext cx="3840000" cy="28800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172257" y="3075540"/>
            <a:ext cx="1655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Q5-1.jpg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504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483" y="1520031"/>
            <a:ext cx="3876675" cy="38766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矩形 7"/>
          <p:cNvSpPr/>
          <p:nvPr/>
        </p:nvSpPr>
        <p:spPr>
          <a:xfrm>
            <a:off x="4851795" y="2845594"/>
            <a:ext cx="819150" cy="812006"/>
          </a:xfrm>
          <a:prstGeom prst="rect">
            <a:avLst/>
          </a:prstGeom>
          <a:noFill/>
          <a:ln w="38100">
            <a:solidFill>
              <a:srgbClr val="FF33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Q5.</a:t>
            </a:r>
            <a:r>
              <a:rPr lang="zh-TW" altLang="en-US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灰階企鵝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467474" y="1368028"/>
            <a:ext cx="5391151" cy="4351338"/>
          </a:xfrm>
        </p:spPr>
        <p:txBody>
          <a:bodyPr>
            <a:normAutofit lnSpcReduction="10000"/>
          </a:bodyPr>
          <a:lstStyle/>
          <a:p>
            <a:r>
              <a:rPr lang="zh-TW" altLang="en-US" dirty="0" smtClean="0"/>
              <a:t>灰階即代表亮度：</a:t>
            </a:r>
            <a:r>
              <a:rPr lang="en-US" altLang="zh-TW" dirty="0" smtClean="0"/>
              <a:t>0</a:t>
            </a:r>
            <a:r>
              <a:rPr lang="zh-TW" altLang="en-US" dirty="0" smtClean="0"/>
              <a:t>～</a:t>
            </a:r>
            <a:r>
              <a:rPr lang="en-US" altLang="zh-TW" dirty="0" smtClean="0"/>
              <a:t>255</a:t>
            </a:r>
          </a:p>
          <a:p>
            <a:r>
              <a:rPr lang="en-US" altLang="zh-TW" dirty="0" smtClean="0"/>
              <a:t>R</a:t>
            </a:r>
            <a:r>
              <a:rPr lang="zh-TW" altLang="en-US" dirty="0" smtClean="0"/>
              <a:t> </a:t>
            </a:r>
            <a:r>
              <a:rPr lang="en-US" altLang="zh-TW" dirty="0" smtClean="0"/>
              <a:t>= G = B</a:t>
            </a:r>
          </a:p>
          <a:p>
            <a:r>
              <a:rPr lang="zh-TW" altLang="en-US" dirty="0" smtClean="0"/>
              <a:t>彩色轉灰階可取</a:t>
            </a:r>
            <a:r>
              <a:rPr lang="zh-TW" altLang="en-US" u="sng" dirty="0" smtClean="0"/>
              <a:t>平均亮度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/>
              <a:t>(</a:t>
            </a:r>
            <a:r>
              <a:rPr lang="en-US" altLang="zh-TW" dirty="0" smtClean="0"/>
              <a:t>R+G+B)÷3</a:t>
            </a:r>
          </a:p>
          <a:p>
            <a:r>
              <a:rPr lang="zh-TW" altLang="en-US" dirty="0" smtClean="0"/>
              <a:t>人類對顏色的敏感度不同</a:t>
            </a:r>
            <a:endParaRPr lang="en-US" altLang="zh-TW" dirty="0" smtClean="0"/>
          </a:p>
          <a:p>
            <a:pPr lvl="1"/>
            <a:r>
              <a:rPr lang="zh-TW" altLang="en-US" dirty="0" smtClean="0">
                <a:solidFill>
                  <a:srgbClr val="00B050"/>
                </a:solidFill>
              </a:rPr>
              <a:t>綠色</a:t>
            </a:r>
            <a:r>
              <a:rPr lang="zh-TW" altLang="en-US" dirty="0" smtClean="0"/>
              <a:t> </a:t>
            </a:r>
            <a:r>
              <a:rPr lang="en-US" altLang="zh-TW" dirty="0" smtClean="0"/>
              <a:t>0.587</a:t>
            </a:r>
          </a:p>
          <a:p>
            <a:pPr lvl="1"/>
            <a:r>
              <a:rPr lang="zh-TW" altLang="en-US" dirty="0" smtClean="0">
                <a:solidFill>
                  <a:srgbClr val="FF0000"/>
                </a:solidFill>
              </a:rPr>
              <a:t>紅色</a:t>
            </a:r>
            <a:r>
              <a:rPr lang="zh-TW" altLang="en-US" dirty="0" smtClean="0"/>
              <a:t> </a:t>
            </a:r>
            <a:r>
              <a:rPr lang="en-US" altLang="zh-TW" dirty="0" smtClean="0"/>
              <a:t>0.299</a:t>
            </a:r>
          </a:p>
          <a:p>
            <a:pPr lvl="1"/>
            <a:r>
              <a:rPr lang="zh-TW" altLang="en-US" dirty="0" smtClean="0">
                <a:solidFill>
                  <a:srgbClr val="0070C0"/>
                </a:solidFill>
              </a:rPr>
              <a:t>藍色</a:t>
            </a:r>
            <a:r>
              <a:rPr lang="zh-TW" altLang="en-US" dirty="0" smtClean="0"/>
              <a:t> </a:t>
            </a:r>
            <a:r>
              <a:rPr lang="en-US" altLang="zh-TW" dirty="0" smtClean="0"/>
              <a:t>0.114</a:t>
            </a:r>
          </a:p>
          <a:p>
            <a:r>
              <a:rPr lang="zh-TW" altLang="en-US" dirty="0" smtClean="0"/>
              <a:t>標準灰階公式：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 smtClean="0"/>
              <a:t>　</a:t>
            </a:r>
            <a:r>
              <a:rPr lang="en-US" altLang="zh-TW" sz="2400" dirty="0" smtClean="0"/>
              <a:t>0.299 </a:t>
            </a:r>
            <a:r>
              <a:rPr lang="en-US" altLang="zh-TW" sz="2400" dirty="0"/>
              <a:t>* </a:t>
            </a:r>
            <a:r>
              <a:rPr lang="en-US" altLang="zh-TW" sz="2400" dirty="0">
                <a:solidFill>
                  <a:srgbClr val="FF0000"/>
                </a:solidFill>
              </a:rPr>
              <a:t>R</a:t>
            </a:r>
            <a:r>
              <a:rPr lang="en-US" altLang="zh-TW" sz="2400" dirty="0"/>
              <a:t> + 0.587 * </a:t>
            </a:r>
            <a:r>
              <a:rPr lang="en-US" altLang="zh-TW" sz="2400" dirty="0">
                <a:solidFill>
                  <a:srgbClr val="00B050"/>
                </a:solidFill>
              </a:rPr>
              <a:t>G</a:t>
            </a:r>
            <a:r>
              <a:rPr lang="en-US" altLang="zh-TW" sz="2400" dirty="0"/>
              <a:t> + 0.114 * </a:t>
            </a:r>
            <a:r>
              <a:rPr lang="en-US" altLang="zh-TW" sz="2400" dirty="0">
                <a:solidFill>
                  <a:srgbClr val="0070C0"/>
                </a:solidFill>
              </a:rPr>
              <a:t>B</a:t>
            </a:r>
          </a:p>
          <a:p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7" y="1520031"/>
            <a:ext cx="3876675" cy="3895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矩形 6"/>
          <p:cNvSpPr/>
          <p:nvPr/>
        </p:nvSpPr>
        <p:spPr>
          <a:xfrm>
            <a:off x="3645693" y="2845594"/>
            <a:ext cx="819150" cy="812006"/>
          </a:xfrm>
          <a:prstGeom prst="rect">
            <a:avLst/>
          </a:prstGeom>
          <a:noFill/>
          <a:ln w="38100">
            <a:solidFill>
              <a:srgbClr val="FF33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>
            <a:off x="1104900" y="1990725"/>
            <a:ext cx="0" cy="2305050"/>
          </a:xfrm>
          <a:prstGeom prst="straightConnector1">
            <a:avLst/>
          </a:prstGeom>
          <a:ln w="50800">
            <a:solidFill>
              <a:srgbClr val="FFFF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1080194" y="2613422"/>
            <a:ext cx="461665" cy="1276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</a:rPr>
              <a:t>上下移動</a:t>
            </a:r>
            <a:endParaRPr lang="zh-TW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583403" y="5579969"/>
                <a:ext cx="10341771" cy="11423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TW" altLang="en-US" dirty="0">
                    <a:latin typeface="+mn-ea"/>
                  </a:rPr>
                  <a:t>將影像用上述兩種方法將每一個</a:t>
                </a:r>
                <a:r>
                  <a:rPr lang="en-US" altLang="zh-TW" dirty="0">
                    <a:latin typeface="+mn-ea"/>
                  </a:rPr>
                  <a:t>pixel</a:t>
                </a:r>
                <a:r>
                  <a:rPr lang="zh-TW" altLang="en-US" dirty="0">
                    <a:latin typeface="+mn-ea"/>
                  </a:rPr>
                  <a:t>轉成它的灰階值</a:t>
                </a:r>
                <a:endParaRPr lang="en-US" altLang="zh-TW" dirty="0">
                  <a:latin typeface="+mn-ea"/>
                </a:endParaRPr>
              </a:p>
              <a:p>
                <a:pPr marL="914400" lvl="1" indent="-457200">
                  <a:lnSpc>
                    <a:spcPct val="110000"/>
                  </a:lnSpc>
                  <a:buFont typeface="+mj-lt"/>
                  <a:buAutoNum type="arabicPeriod"/>
                </a:pPr>
                <a:r>
                  <a:rPr lang="en-US" altLang="zh-TW" dirty="0">
                    <a:latin typeface="+mn-ea"/>
                  </a:rPr>
                  <a:t>(R, G, B) </a:t>
                </a:r>
                <a:r>
                  <a:rPr lang="en-US" altLang="zh-TW" dirty="0">
                    <a:latin typeface="+mn-ea"/>
                    <a:sym typeface="Wingdings" panose="05000000000000000000" pitchFamily="2" charset="2"/>
                  </a:rPr>
                  <a:t>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R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G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B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TW" dirty="0" smtClean="0">
                    <a:latin typeface="+mn-ea"/>
                    <a:sym typeface="Wingdings" panose="05000000000000000000" pitchFamily="2" charset="2"/>
                  </a:rPr>
                  <a:t>,</a:t>
                </a:r>
                <a:r>
                  <a:rPr lang="en-US" altLang="zh-TW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R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G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B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TW" dirty="0" smtClean="0">
                    <a:latin typeface="+mn-ea"/>
                    <a:sym typeface="Wingdings" panose="05000000000000000000" pitchFamily="2" charset="2"/>
                  </a:rPr>
                  <a:t>,</a:t>
                </a:r>
                <a:r>
                  <a:rPr lang="en-US" altLang="zh-TW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R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G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B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TW" dirty="0" smtClean="0">
                    <a:latin typeface="+mn-ea"/>
                    <a:sym typeface="Wingdings" panose="05000000000000000000" pitchFamily="2" charset="2"/>
                  </a:rPr>
                  <a:t>)</a:t>
                </a:r>
                <a:endParaRPr lang="en-US" altLang="zh-TW" dirty="0">
                  <a:latin typeface="+mn-ea"/>
                  <a:sym typeface="Wingdings" panose="05000000000000000000" pitchFamily="2" charset="2"/>
                </a:endParaRPr>
              </a:p>
              <a:p>
                <a:pPr marL="914400" lvl="1" indent="-457200">
                  <a:lnSpc>
                    <a:spcPct val="110000"/>
                  </a:lnSpc>
                  <a:buFont typeface="+mj-lt"/>
                  <a:buAutoNum type="arabicPeriod"/>
                </a:pPr>
                <a:r>
                  <a:rPr lang="en-US" altLang="zh-TW" dirty="0">
                    <a:latin typeface="+mn-ea"/>
                  </a:rPr>
                  <a:t>(R, G, B) </a:t>
                </a:r>
                <a:r>
                  <a:rPr lang="en-US" altLang="zh-TW" dirty="0">
                    <a:latin typeface="+mn-ea"/>
                    <a:sym typeface="Wingdings" panose="05000000000000000000" pitchFamily="2" charset="2"/>
                  </a:rPr>
                  <a:t> (</a:t>
                </a:r>
                <a:r>
                  <a:rPr lang="en-US" altLang="zh-TW" dirty="0" smtClean="0">
                    <a:latin typeface="+mn-ea"/>
                  </a:rPr>
                  <a:t>0.299R+0.587G+0.114B</a:t>
                </a:r>
                <a:r>
                  <a:rPr lang="en-US" altLang="zh-TW" dirty="0">
                    <a:latin typeface="+mn-ea"/>
                  </a:rPr>
                  <a:t>, 0.299R+0.587G +0.114B, 0.299R+0.587G +0.114B</a:t>
                </a:r>
                <a:r>
                  <a:rPr lang="en-US" altLang="zh-TW" dirty="0">
                    <a:latin typeface="+mn-ea"/>
                    <a:sym typeface="Wingdings" panose="05000000000000000000" pitchFamily="2" charset="2"/>
                  </a:rPr>
                  <a:t>)</a:t>
                </a:r>
                <a:endParaRPr lang="en-US" altLang="zh-TW" dirty="0">
                  <a:latin typeface="+mn-ea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03" y="5579969"/>
                <a:ext cx="10341771" cy="1142300"/>
              </a:xfrm>
              <a:prstGeom prst="rect">
                <a:avLst/>
              </a:prstGeom>
              <a:blipFill rotWithShape="0">
                <a:blip r:embed="rId4"/>
                <a:stretch>
                  <a:fillRect l="-531" t="-1064" b="-69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3660" y="5910660"/>
            <a:ext cx="2353428" cy="48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4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026" y="111166"/>
            <a:ext cx="4212059" cy="3159044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+mj-ea"/>
              </a:rPr>
              <a:t>Q6.</a:t>
            </a:r>
            <a:r>
              <a:rPr lang="zh-TW" altLang="en-US" dirty="0" smtClean="0">
                <a:latin typeface="+mj-ea"/>
              </a:rPr>
              <a:t> 黑白企鵝 </a:t>
            </a:r>
            <a:endParaRPr lang="zh-TW" altLang="en-US" dirty="0">
              <a:latin typeface="+mj-ea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857" y="3660120"/>
            <a:ext cx="384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9" y="3677906"/>
            <a:ext cx="384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085" y="3660120"/>
            <a:ext cx="384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文字方塊 10"/>
          <p:cNvSpPr txBox="1"/>
          <p:nvPr/>
        </p:nvSpPr>
        <p:spPr>
          <a:xfrm>
            <a:off x="10515580" y="3290788"/>
            <a:ext cx="160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Threshold = 20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1151398" y="3299242"/>
            <a:ext cx="284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dirty="0" smtClean="0"/>
              <a:t>Threshold = 180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6497351" y="3290788"/>
            <a:ext cx="284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Threshold = 64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1193260" y="6530637"/>
            <a:ext cx="1655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Q6-1.jpg</a:t>
            </a:r>
            <a:endParaRPr lang="zh-TW" altLang="en-US" sz="1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327110" y="6530637"/>
            <a:ext cx="1655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Q6-2.jpg</a:t>
            </a:r>
            <a:endParaRPr lang="zh-TW" altLang="en-US" sz="1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9342909" y="6550223"/>
            <a:ext cx="1655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Q6-3.jpg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1606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+mn-ea"/>
                <a:ea typeface="+mn-ea"/>
              </a:rPr>
              <a:t>Q6.</a:t>
            </a:r>
            <a:r>
              <a:rPr lang="zh-TW" altLang="en-US" dirty="0" smtClean="0">
                <a:latin typeface="+mn-ea"/>
                <a:ea typeface="+mn-ea"/>
              </a:rPr>
              <a:t> 黑白企鵝 </a:t>
            </a:r>
            <a:endParaRPr lang="zh-TW" altLang="en-US" dirty="0">
              <a:latin typeface="+mn-ea"/>
              <a:ea typeface="+mn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08500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zh-TW" altLang="en-US" dirty="0" smtClean="0">
                <a:latin typeface="+mn-ea"/>
              </a:rPr>
              <a:t>像素非黑即白</a:t>
            </a:r>
            <a:endParaRPr lang="en-US" altLang="zh-TW" dirty="0" smtClean="0"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zh-TW" altLang="en-US" dirty="0" smtClean="0">
                <a:latin typeface="+mn-ea"/>
              </a:rPr>
              <a:t>取平均亮度：</a:t>
            </a:r>
            <a:r>
              <a:rPr lang="en-US" altLang="zh-TW" dirty="0">
                <a:latin typeface="+mn-ea"/>
              </a:rPr>
              <a:t>(R+G+B)÷</a:t>
            </a:r>
            <a:r>
              <a:rPr lang="en-US" altLang="zh-TW" dirty="0" smtClean="0">
                <a:latin typeface="+mn-ea"/>
              </a:rPr>
              <a:t>3</a:t>
            </a:r>
            <a:r>
              <a:rPr lang="zh-TW" altLang="en-US" dirty="0" smtClean="0">
                <a:latin typeface="+mn-ea"/>
              </a:rPr>
              <a:t> </a:t>
            </a:r>
            <a:endParaRPr lang="en-US" altLang="zh-TW" dirty="0" smtClean="0"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zh-TW" altLang="en-US" dirty="0" smtClean="0">
                <a:latin typeface="+mn-ea"/>
              </a:rPr>
              <a:t>設定門檻值</a:t>
            </a:r>
            <a:r>
              <a:rPr lang="en-US" altLang="zh-TW" dirty="0">
                <a:latin typeface="+mn-ea"/>
              </a:rPr>
              <a:t>(Threshold)</a:t>
            </a:r>
            <a:r>
              <a:rPr lang="zh-TW" altLang="en-US" dirty="0" smtClean="0">
                <a:latin typeface="+mn-ea"/>
              </a:rPr>
              <a:t>：</a:t>
            </a:r>
            <a:r>
              <a:rPr lang="en-US" altLang="zh-TW" dirty="0">
                <a:latin typeface="+mn-ea"/>
              </a:rPr>
              <a:t/>
            </a:r>
            <a:br>
              <a:rPr lang="en-US" altLang="zh-TW" dirty="0">
                <a:latin typeface="+mn-ea"/>
              </a:rPr>
            </a:br>
            <a:r>
              <a:rPr lang="zh-TW" altLang="en-US" dirty="0" smtClean="0">
                <a:latin typeface="+mn-ea"/>
              </a:rPr>
              <a:t>平均值大代表較亮，將其顏色設為白色（</a:t>
            </a:r>
            <a:r>
              <a:rPr lang="en-US" altLang="zh-TW" dirty="0" smtClean="0">
                <a:latin typeface="+mn-ea"/>
              </a:rPr>
              <a:t>255, 255, 255</a:t>
            </a:r>
            <a:r>
              <a:rPr lang="zh-TW" altLang="en-US" dirty="0" smtClean="0">
                <a:latin typeface="+mn-ea"/>
              </a:rPr>
              <a:t>）</a:t>
            </a:r>
            <a:r>
              <a:rPr lang="en-US" altLang="zh-TW" dirty="0">
                <a:latin typeface="+mn-ea"/>
              </a:rPr>
              <a:t/>
            </a:r>
            <a:br>
              <a:rPr lang="en-US" altLang="zh-TW" dirty="0">
                <a:latin typeface="+mn-ea"/>
              </a:rPr>
            </a:br>
            <a:r>
              <a:rPr lang="zh-TW" altLang="en-US" dirty="0" smtClean="0">
                <a:latin typeface="+mn-ea"/>
              </a:rPr>
              <a:t>平均值小代表較暗，將其顏色設為黑色（</a:t>
            </a:r>
            <a:r>
              <a:rPr lang="en-US" altLang="zh-TW" dirty="0" smtClean="0">
                <a:latin typeface="+mn-ea"/>
              </a:rPr>
              <a:t>0, 0, 0</a:t>
            </a:r>
            <a:r>
              <a:rPr lang="zh-TW" altLang="en-US" dirty="0" smtClean="0">
                <a:latin typeface="+mn-ea"/>
              </a:rPr>
              <a:t>）</a:t>
            </a:r>
            <a:endParaRPr lang="en-US" altLang="zh-TW" dirty="0" smtClean="0"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zh-TW" altLang="en-US" dirty="0" smtClean="0">
                <a:latin typeface="+mn-ea"/>
              </a:rPr>
              <a:t>門檻愈大代表要夠亮才能設為白色（即黑點會較多）</a:t>
            </a:r>
            <a:endParaRPr lang="en-US" altLang="zh-TW" dirty="0">
              <a:latin typeface="+mn-ea"/>
            </a:endParaRPr>
          </a:p>
          <a:p>
            <a:pPr lvl="1">
              <a:lnSpc>
                <a:spcPct val="110000"/>
              </a:lnSpc>
            </a:pPr>
            <a:r>
              <a:rPr lang="en-US" altLang="zh-TW" dirty="0" smtClean="0">
                <a:latin typeface="+mn-ea"/>
              </a:rPr>
              <a:t>Threshold</a:t>
            </a:r>
            <a:r>
              <a:rPr lang="zh-TW" altLang="en-US" dirty="0" smtClean="0">
                <a:latin typeface="+mn-ea"/>
              </a:rPr>
              <a:t> </a:t>
            </a:r>
            <a:r>
              <a:rPr lang="en-US" altLang="zh-TW" dirty="0" smtClean="0">
                <a:latin typeface="+mn-ea"/>
              </a:rPr>
              <a:t>=</a:t>
            </a:r>
            <a:r>
              <a:rPr lang="zh-TW" altLang="en-US" dirty="0" smtClean="0">
                <a:latin typeface="+mn-ea"/>
              </a:rPr>
              <a:t> </a:t>
            </a:r>
            <a:r>
              <a:rPr lang="en-US" altLang="zh-TW" dirty="0" smtClean="0">
                <a:latin typeface="+mn-ea"/>
              </a:rPr>
              <a:t>20</a:t>
            </a:r>
          </a:p>
          <a:p>
            <a:pPr lvl="1">
              <a:lnSpc>
                <a:spcPct val="110000"/>
              </a:lnSpc>
            </a:pPr>
            <a:r>
              <a:rPr lang="en-US" altLang="zh-TW" dirty="0" smtClean="0">
                <a:latin typeface="+mn-ea"/>
              </a:rPr>
              <a:t>Threshold</a:t>
            </a:r>
            <a:r>
              <a:rPr lang="zh-TW" altLang="en-US" dirty="0" smtClean="0">
                <a:latin typeface="+mn-ea"/>
              </a:rPr>
              <a:t> </a:t>
            </a:r>
            <a:r>
              <a:rPr lang="en-US" altLang="zh-TW" dirty="0" smtClean="0">
                <a:latin typeface="+mn-ea"/>
              </a:rPr>
              <a:t>=</a:t>
            </a:r>
            <a:r>
              <a:rPr lang="zh-TW" altLang="en-US" dirty="0" smtClean="0">
                <a:latin typeface="+mn-ea"/>
              </a:rPr>
              <a:t> </a:t>
            </a:r>
            <a:r>
              <a:rPr lang="en-US" altLang="zh-TW" dirty="0" smtClean="0">
                <a:latin typeface="+mn-ea"/>
              </a:rPr>
              <a:t>64</a:t>
            </a:r>
          </a:p>
          <a:p>
            <a:pPr lvl="1">
              <a:lnSpc>
                <a:spcPct val="110000"/>
              </a:lnSpc>
            </a:pPr>
            <a:r>
              <a:rPr lang="en-US" altLang="zh-TW" dirty="0" smtClean="0">
                <a:latin typeface="+mn-ea"/>
              </a:rPr>
              <a:t>Threshold</a:t>
            </a:r>
            <a:r>
              <a:rPr lang="zh-TW" altLang="en-US" dirty="0" smtClean="0">
                <a:latin typeface="+mn-ea"/>
              </a:rPr>
              <a:t> </a:t>
            </a:r>
            <a:r>
              <a:rPr lang="en-US" altLang="zh-TW" dirty="0" smtClean="0">
                <a:latin typeface="+mn-ea"/>
              </a:rPr>
              <a:t>=</a:t>
            </a:r>
            <a:r>
              <a:rPr lang="zh-TW" altLang="en-US" dirty="0" smtClean="0">
                <a:latin typeface="+mn-ea"/>
              </a:rPr>
              <a:t> </a:t>
            </a:r>
            <a:r>
              <a:rPr lang="en-US" altLang="zh-TW" dirty="0" smtClean="0">
                <a:latin typeface="+mn-ea"/>
              </a:rPr>
              <a:t>180</a:t>
            </a:r>
            <a:endParaRPr lang="zh-TW" altLang="en-US" dirty="0">
              <a:latin typeface="+mn-ea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99" y="5126546"/>
            <a:ext cx="2111679" cy="15837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文字方塊 4"/>
          <p:cNvSpPr txBox="1"/>
          <p:nvPr/>
        </p:nvSpPr>
        <p:spPr>
          <a:xfrm>
            <a:off x="9905998" y="4689746"/>
            <a:ext cx="21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dirty="0" smtClean="0"/>
              <a:t>Threshold = 180</a:t>
            </a:r>
            <a:endParaRPr lang="zh-TW" altLang="en-US" dirty="0"/>
          </a:p>
        </p:txBody>
      </p:sp>
      <p:pic>
        <p:nvPicPr>
          <p:cNvPr id="6" name="內容版面配置區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251" y="5126546"/>
            <a:ext cx="2112000" cy="15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8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+mn-ea"/>
                <a:ea typeface="+mn-ea"/>
              </a:rPr>
              <a:t>Q7.</a:t>
            </a:r>
            <a:r>
              <a:rPr lang="zh-TW" altLang="en-US" dirty="0" smtClean="0">
                <a:latin typeface="+mn-ea"/>
                <a:ea typeface="+mn-ea"/>
              </a:rPr>
              <a:t> </a:t>
            </a:r>
            <a:r>
              <a:rPr lang="en-US" altLang="zh-TW" dirty="0" smtClean="0">
                <a:latin typeface="+mn-ea"/>
                <a:ea typeface="+mn-ea"/>
              </a:rPr>
              <a:t>RGB</a:t>
            </a:r>
            <a:r>
              <a:rPr lang="zh-TW" altLang="en-US" dirty="0" smtClean="0">
                <a:latin typeface="+mn-ea"/>
                <a:ea typeface="+mn-ea"/>
              </a:rPr>
              <a:t>三色互換企鵝</a:t>
            </a:r>
            <a:endParaRPr lang="zh-TW" altLang="en-US" dirty="0">
              <a:latin typeface="+mn-ea"/>
              <a:ea typeface="+mn-ea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1985"/>
            <a:ext cx="3600000" cy="2700000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288" y="1361985"/>
            <a:ext cx="3600000" cy="270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61985"/>
            <a:ext cx="3600000" cy="270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200" y="4061985"/>
            <a:ext cx="3600000" cy="270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744" y="4061985"/>
            <a:ext cx="3600000" cy="270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744" y="1361985"/>
            <a:ext cx="360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1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HW1</a:t>
            </a: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作業說明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199" y="1825625"/>
            <a:ext cx="10737501" cy="43513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使用</a:t>
            </a:r>
            <a:r>
              <a:rPr lang="zh-TW" altLang="en-US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語言</a:t>
            </a: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：</a:t>
            </a:r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Python</a:t>
            </a: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（</a:t>
            </a:r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2.7</a:t>
            </a: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）</a:t>
            </a:r>
            <a:endParaRPr lang="en-US" altLang="zh-TW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>
              <a:lnSpc>
                <a:spcPct val="120000"/>
              </a:lnSpc>
            </a:pP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建議搭配套件：</a:t>
            </a:r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Python Imaging Library</a:t>
            </a:r>
          </a:p>
          <a:p>
            <a:pPr lvl="1">
              <a:lnSpc>
                <a:spcPct val="120000"/>
              </a:lnSpc>
            </a:pPr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Tutorial</a:t>
            </a: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：</a:t>
            </a:r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  <a:hlinkClick r:id="rId3"/>
              </a:rPr>
              <a:t>http://effbot.org/imagingbook/introduction.htm</a:t>
            </a:r>
            <a:endParaRPr lang="en-US" altLang="zh-TW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>
              <a:lnSpc>
                <a:spcPct val="120000"/>
              </a:lnSpc>
            </a:pP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繳交方式：</a:t>
            </a:r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將程式碼</a:t>
            </a:r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(.</a:t>
            </a:r>
            <a:r>
              <a:rPr lang="en-US" altLang="zh-TW" dirty="0" err="1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py</a:t>
            </a:r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)</a:t>
            </a: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上傳至</a:t>
            </a:r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WM5</a:t>
            </a: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數位平台作業區</a:t>
            </a:r>
            <a:endParaRPr lang="en-US" altLang="zh-TW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>
              <a:lnSpc>
                <a:spcPct val="120000"/>
              </a:lnSpc>
            </a:pP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分組：</a:t>
            </a:r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1~2</a:t>
            </a: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人一組，同組作業分數相同（一組交一份）</a:t>
            </a:r>
            <a:endParaRPr lang="en-US" altLang="zh-TW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>
              <a:lnSpc>
                <a:spcPct val="120000"/>
              </a:lnSpc>
            </a:pP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繳交</a:t>
            </a:r>
            <a:r>
              <a:rPr lang="zh-TW" altLang="en-US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期限</a:t>
            </a: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：</a:t>
            </a:r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2017/11/05</a:t>
            </a: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23:59</a:t>
            </a: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前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0844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+mj-ea"/>
              </a:rPr>
              <a:t>Q7.</a:t>
            </a:r>
            <a:r>
              <a:rPr lang="zh-TW" altLang="en-US" dirty="0" smtClean="0">
                <a:latin typeface="+mj-ea"/>
              </a:rPr>
              <a:t> </a:t>
            </a:r>
            <a:r>
              <a:rPr lang="en-US" altLang="zh-TW" dirty="0" smtClean="0">
                <a:latin typeface="+mj-ea"/>
              </a:rPr>
              <a:t>RGB</a:t>
            </a:r>
            <a:r>
              <a:rPr lang="zh-TW" altLang="en-US" dirty="0" smtClean="0">
                <a:latin typeface="+mj-ea"/>
              </a:rPr>
              <a:t>三色互換企鵝</a:t>
            </a:r>
            <a:endParaRPr lang="zh-TW" altLang="en-US" dirty="0">
              <a:latin typeface="+mj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TW" altLang="en-US" dirty="0" smtClean="0">
                <a:latin typeface="+mn-ea"/>
              </a:rPr>
              <a:t>將影像每一</a:t>
            </a:r>
            <a:r>
              <a:rPr lang="en-US" altLang="zh-TW" dirty="0" smtClean="0">
                <a:latin typeface="+mn-ea"/>
              </a:rPr>
              <a:t>Pixel</a:t>
            </a:r>
            <a:r>
              <a:rPr lang="zh-TW" altLang="en-US" dirty="0" smtClean="0">
                <a:latin typeface="+mn-ea"/>
              </a:rPr>
              <a:t>的</a:t>
            </a:r>
            <a:r>
              <a:rPr lang="en-US" altLang="zh-TW" dirty="0" smtClean="0">
                <a:latin typeface="+mn-ea"/>
              </a:rPr>
              <a:t>RGB</a:t>
            </a:r>
            <a:r>
              <a:rPr lang="zh-TW" altLang="en-US" dirty="0" smtClean="0">
                <a:latin typeface="+mn-ea"/>
              </a:rPr>
              <a:t>互換</a:t>
            </a:r>
            <a:endParaRPr lang="en-US" altLang="zh-TW" dirty="0" smtClean="0">
              <a:latin typeface="+mn-ea"/>
            </a:endParaRPr>
          </a:p>
          <a:p>
            <a:pPr lvl="1">
              <a:lnSpc>
                <a:spcPct val="110000"/>
              </a:lnSpc>
            </a:pPr>
            <a:r>
              <a:rPr lang="en-US" altLang="zh-TW" dirty="0" smtClean="0">
                <a:latin typeface="+mn-ea"/>
              </a:rPr>
              <a:t>RGB</a:t>
            </a:r>
            <a:r>
              <a:rPr lang="zh-TW" altLang="en-US" dirty="0" smtClean="0">
                <a:latin typeface="+mn-ea"/>
              </a:rPr>
              <a:t> </a:t>
            </a:r>
            <a:r>
              <a:rPr lang="en-US" altLang="zh-TW" dirty="0" smtClean="0">
                <a:latin typeface="+mn-ea"/>
                <a:sym typeface="Wingdings" panose="05000000000000000000" pitchFamily="2" charset="2"/>
              </a:rPr>
              <a:t></a:t>
            </a:r>
            <a:r>
              <a:rPr lang="zh-TW" altLang="en-US" dirty="0" smtClean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zh-TW" dirty="0" smtClean="0">
                <a:latin typeface="+mn-ea"/>
                <a:sym typeface="Wingdings" panose="05000000000000000000" pitchFamily="2" charset="2"/>
              </a:rPr>
              <a:t>RBG</a:t>
            </a:r>
          </a:p>
          <a:p>
            <a:pPr lvl="1">
              <a:lnSpc>
                <a:spcPct val="110000"/>
              </a:lnSpc>
            </a:pPr>
            <a:r>
              <a:rPr lang="en-US" altLang="zh-TW" dirty="0" smtClean="0">
                <a:latin typeface="+mn-ea"/>
              </a:rPr>
              <a:t>RGB</a:t>
            </a:r>
            <a:r>
              <a:rPr lang="zh-TW" altLang="en-US" dirty="0" smtClean="0">
                <a:latin typeface="+mn-ea"/>
              </a:rPr>
              <a:t> </a:t>
            </a:r>
            <a:r>
              <a:rPr lang="en-US" altLang="zh-TW" dirty="0" smtClean="0">
                <a:latin typeface="+mn-ea"/>
                <a:sym typeface="Wingdings" panose="05000000000000000000" pitchFamily="2" charset="2"/>
              </a:rPr>
              <a:t></a:t>
            </a:r>
            <a:r>
              <a:rPr lang="zh-TW" altLang="en-US" dirty="0" smtClean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zh-TW" dirty="0" smtClean="0">
                <a:latin typeface="+mn-ea"/>
                <a:sym typeface="Wingdings" panose="05000000000000000000" pitchFamily="2" charset="2"/>
              </a:rPr>
              <a:t>GRB</a:t>
            </a:r>
          </a:p>
          <a:p>
            <a:pPr lvl="1">
              <a:lnSpc>
                <a:spcPct val="110000"/>
              </a:lnSpc>
            </a:pPr>
            <a:r>
              <a:rPr lang="en-US" altLang="zh-TW" dirty="0" smtClean="0">
                <a:latin typeface="+mn-ea"/>
              </a:rPr>
              <a:t>RGB</a:t>
            </a:r>
            <a:r>
              <a:rPr lang="zh-TW" altLang="en-US" dirty="0" smtClean="0">
                <a:latin typeface="+mn-ea"/>
              </a:rPr>
              <a:t> </a:t>
            </a:r>
            <a:r>
              <a:rPr lang="en-US" altLang="zh-TW" dirty="0" smtClean="0">
                <a:latin typeface="+mn-ea"/>
                <a:sym typeface="Wingdings" panose="05000000000000000000" pitchFamily="2" charset="2"/>
              </a:rPr>
              <a:t></a:t>
            </a:r>
            <a:r>
              <a:rPr lang="zh-TW" altLang="en-US" dirty="0" smtClean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zh-TW" dirty="0" smtClean="0">
                <a:latin typeface="+mn-ea"/>
                <a:sym typeface="Wingdings" panose="05000000000000000000" pitchFamily="2" charset="2"/>
              </a:rPr>
              <a:t>GBR</a:t>
            </a:r>
          </a:p>
          <a:p>
            <a:pPr lvl="1">
              <a:lnSpc>
                <a:spcPct val="110000"/>
              </a:lnSpc>
            </a:pPr>
            <a:r>
              <a:rPr lang="en-US" altLang="zh-TW" dirty="0" smtClean="0">
                <a:latin typeface="+mn-ea"/>
              </a:rPr>
              <a:t>RGB</a:t>
            </a:r>
            <a:r>
              <a:rPr lang="zh-TW" altLang="en-US" dirty="0" smtClean="0">
                <a:latin typeface="+mn-ea"/>
              </a:rPr>
              <a:t> </a:t>
            </a:r>
            <a:r>
              <a:rPr lang="en-US" altLang="zh-TW" dirty="0" smtClean="0">
                <a:latin typeface="+mn-ea"/>
                <a:sym typeface="Wingdings" panose="05000000000000000000" pitchFamily="2" charset="2"/>
              </a:rPr>
              <a:t></a:t>
            </a:r>
            <a:r>
              <a:rPr lang="zh-TW" altLang="en-US" dirty="0" smtClean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zh-TW" dirty="0" smtClean="0">
                <a:latin typeface="+mn-ea"/>
                <a:sym typeface="Wingdings" panose="05000000000000000000" pitchFamily="2" charset="2"/>
              </a:rPr>
              <a:t>BRG</a:t>
            </a:r>
          </a:p>
          <a:p>
            <a:pPr lvl="1">
              <a:lnSpc>
                <a:spcPct val="110000"/>
              </a:lnSpc>
            </a:pPr>
            <a:r>
              <a:rPr lang="en-US" altLang="zh-TW" dirty="0" smtClean="0">
                <a:latin typeface="+mn-ea"/>
              </a:rPr>
              <a:t>RGB</a:t>
            </a:r>
            <a:r>
              <a:rPr lang="zh-TW" altLang="en-US" dirty="0" smtClean="0">
                <a:latin typeface="+mn-ea"/>
              </a:rPr>
              <a:t> </a:t>
            </a:r>
            <a:r>
              <a:rPr lang="en-US" altLang="zh-TW" dirty="0" smtClean="0">
                <a:latin typeface="+mn-ea"/>
                <a:sym typeface="Wingdings" panose="05000000000000000000" pitchFamily="2" charset="2"/>
              </a:rPr>
              <a:t></a:t>
            </a:r>
            <a:r>
              <a:rPr lang="zh-TW" altLang="en-US" dirty="0" smtClean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zh-TW" dirty="0" smtClean="0">
                <a:latin typeface="+mn-ea"/>
                <a:sym typeface="Wingdings" panose="05000000000000000000" pitchFamily="2" charset="2"/>
              </a:rPr>
              <a:t>BGR</a:t>
            </a:r>
          </a:p>
          <a:p>
            <a:pPr>
              <a:lnSpc>
                <a:spcPct val="110000"/>
              </a:lnSpc>
            </a:pPr>
            <a:r>
              <a:rPr lang="zh-TW" altLang="en-US" dirty="0" smtClean="0">
                <a:latin typeface="+mn-ea"/>
                <a:sym typeface="Wingdings" panose="05000000000000000000" pitchFamily="2" charset="2"/>
              </a:rPr>
              <a:t>組合數：</a:t>
            </a:r>
            <a:r>
              <a:rPr lang="en-US" altLang="zh-TW" dirty="0" smtClean="0">
                <a:latin typeface="+mn-ea"/>
                <a:sym typeface="Wingdings" panose="05000000000000000000" pitchFamily="2" charset="2"/>
              </a:rPr>
              <a:t>3x2x1 = 6</a:t>
            </a:r>
          </a:p>
          <a:p>
            <a:pPr>
              <a:lnSpc>
                <a:spcPct val="110000"/>
              </a:lnSpc>
            </a:pPr>
            <a:r>
              <a:rPr lang="zh-TW" altLang="en-US" dirty="0" smtClean="0">
                <a:latin typeface="+mn-ea"/>
                <a:sym typeface="Wingdings" panose="05000000000000000000" pitchFamily="2" charset="2"/>
              </a:rPr>
              <a:t>扣除原圖：</a:t>
            </a:r>
            <a:r>
              <a:rPr lang="en-US" altLang="zh-TW" dirty="0" smtClean="0">
                <a:latin typeface="+mn-ea"/>
                <a:sym typeface="Wingdings" panose="05000000000000000000" pitchFamily="2" charset="2"/>
              </a:rPr>
              <a:t>5</a:t>
            </a:r>
            <a:r>
              <a:rPr lang="zh-TW" altLang="en-US" dirty="0" smtClean="0">
                <a:latin typeface="+mn-ea"/>
                <a:sym typeface="Wingdings" panose="05000000000000000000" pitchFamily="2" charset="2"/>
              </a:rPr>
              <a:t>張圖</a:t>
            </a:r>
            <a:endParaRPr lang="en-US" altLang="zh-TW" dirty="0" smtClean="0">
              <a:latin typeface="+mn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1359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910" y="1824563"/>
            <a:ext cx="5803200" cy="43524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+mj-ea"/>
              </a:rPr>
              <a:t>Q8.</a:t>
            </a:r>
            <a:r>
              <a:rPr lang="zh-TW" altLang="en-US" dirty="0" smtClean="0">
                <a:latin typeface="+mj-ea"/>
              </a:rPr>
              <a:t> 顏色替換企鵝</a:t>
            </a:r>
            <a:endParaRPr lang="zh-TW" altLang="en-US" dirty="0">
              <a:latin typeface="+mj-ea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07" y="1825625"/>
            <a:ext cx="5801784" cy="4351338"/>
          </a:xfrm>
        </p:spPr>
      </p:pic>
      <p:sp>
        <p:nvSpPr>
          <p:cNvPr id="6" name="橢圓 5"/>
          <p:cNvSpPr/>
          <p:nvPr/>
        </p:nvSpPr>
        <p:spPr>
          <a:xfrm>
            <a:off x="1044262" y="1979108"/>
            <a:ext cx="1441362" cy="1441362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7049993" y="1979108"/>
            <a:ext cx="1441362" cy="1441362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3630826" y="1951262"/>
            <a:ext cx="1172994" cy="1172994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9628098" y="1951262"/>
            <a:ext cx="1172994" cy="117299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2280326" y="6311900"/>
            <a:ext cx="1655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Penguins.jpg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8269442" y="6311900"/>
            <a:ext cx="1655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Q8.jpg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580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+mj-ea"/>
              </a:rPr>
              <a:t>Q8.</a:t>
            </a:r>
            <a:r>
              <a:rPr lang="zh-TW" altLang="en-US" dirty="0" smtClean="0">
                <a:latin typeface="+mj-ea"/>
              </a:rPr>
              <a:t> 顏色替換企鵝</a:t>
            </a:r>
            <a:endParaRPr lang="zh-TW" altLang="en-US" dirty="0">
              <a:latin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TW" altLang="en-US" dirty="0" smtClean="0">
                    <a:latin typeface="+mj-ea"/>
                    <a:ea typeface="+mj-ea"/>
                    <a:sym typeface="Wingdings" panose="05000000000000000000" pitchFamily="2" charset="2"/>
                  </a:rPr>
                  <a:t>不只是替換單一顏色，而是取代</a:t>
                </a:r>
                <a:r>
                  <a:rPr lang="zh-TW" altLang="en-US" u="sng" dirty="0" smtClean="0">
                    <a:latin typeface="+mj-ea"/>
                    <a:ea typeface="+mj-ea"/>
                    <a:sym typeface="Wingdings" panose="05000000000000000000" pitchFamily="2" charset="2"/>
                  </a:rPr>
                  <a:t>相似的顏色</a:t>
                </a:r>
                <a:endParaRPr lang="en-US" altLang="zh-TW" u="sng" dirty="0">
                  <a:latin typeface="+mj-ea"/>
                  <a:ea typeface="+mj-ea"/>
                  <a:sym typeface="Wingdings" panose="05000000000000000000" pitchFamily="2" charset="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zh-TW" altLang="en-US" dirty="0">
                    <a:latin typeface="+mj-ea"/>
                    <a:sym typeface="Wingdings" panose="05000000000000000000" pitchFamily="2" charset="2"/>
                  </a:rPr>
                  <a:t>將</a:t>
                </a:r>
                <a:r>
                  <a:rPr lang="en-US" altLang="zh-TW" dirty="0">
                    <a:latin typeface="+mj-ea"/>
                    <a:sym typeface="Wingdings" panose="05000000000000000000" pitchFamily="2" charset="2"/>
                  </a:rPr>
                  <a:t>RGB</a:t>
                </a:r>
                <a:r>
                  <a:rPr lang="zh-TW" altLang="en-US" dirty="0">
                    <a:latin typeface="+mj-ea"/>
                    <a:sym typeface="Wingdings" panose="05000000000000000000" pitchFamily="2" charset="2"/>
                  </a:rPr>
                  <a:t>看成空間中的</a:t>
                </a:r>
                <a:r>
                  <a:rPr lang="en-US" altLang="zh-TW" dirty="0">
                    <a:latin typeface="+mj-ea"/>
                    <a:sym typeface="Wingdings" panose="05000000000000000000" pitchFamily="2" charset="2"/>
                  </a:rPr>
                  <a:t>XYZ</a:t>
                </a:r>
                <a:r>
                  <a:rPr lang="zh-TW" altLang="en-US" dirty="0">
                    <a:latin typeface="+mj-ea"/>
                    <a:sym typeface="Wingdings" panose="05000000000000000000" pitchFamily="2" charset="2"/>
                  </a:rPr>
                  <a:t>三維度</a:t>
                </a:r>
                <a:endParaRPr lang="en-US" altLang="zh-TW" i="1" dirty="0">
                  <a:latin typeface="+mj-ea"/>
                  <a:sym typeface="Wingdings" panose="05000000000000000000" pitchFamily="2" charset="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zh-TW" altLang="en-US" dirty="0" smtClean="0">
                    <a:latin typeface="+mj-ea"/>
                    <a:ea typeface="+mj-ea"/>
                    <a:sym typeface="Wingdings" panose="05000000000000000000" pitchFamily="2" charset="2"/>
                  </a:rPr>
                  <a:t>相似的顏色可以用不同距離來定義</a:t>
                </a:r>
                <a:endParaRPr lang="en-US" altLang="zh-TW" dirty="0" smtClean="0">
                  <a:latin typeface="+mj-ea"/>
                  <a:ea typeface="+mj-ea"/>
                  <a:sym typeface="Wingdings" panose="05000000000000000000" pitchFamily="2" charset="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zh-TW" altLang="en-US" dirty="0" smtClean="0">
                    <a:latin typeface="+mj-ea"/>
                    <a:sym typeface="Wingdings" panose="05000000000000000000" pitchFamily="2" charset="2"/>
                  </a:rPr>
                  <a:t>此題使</a:t>
                </a:r>
                <a:r>
                  <a:rPr lang="zh-TW" altLang="en-US" dirty="0">
                    <a:latin typeface="+mj-ea"/>
                    <a:sym typeface="Wingdings" panose="05000000000000000000" pitchFamily="2" charset="2"/>
                  </a:rPr>
                  <a:t>用歐氏距離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TW" altLang="en-US" i="1" smtClean="0">
                            <a:latin typeface="Cambria Math" panose="02040503050406030204" pitchFamily="18" charset="0"/>
                            <a:ea typeface="+mj-ea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  <a:ea typeface="+mj-ea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US" altLang="zh-TW" i="1" smtClean="0">
                                <a:latin typeface="Cambria Math" panose="02040503050406030204" pitchFamily="18" charset="0"/>
                                <a:ea typeface="+mj-ea"/>
                                <a:sym typeface="Wingdings" panose="05000000000000000000" pitchFamily="2" charset="2"/>
                              </a:rPr>
                              <m:t>(∆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+mj-ea"/>
                                <a:sym typeface="Wingdings" panose="05000000000000000000" pitchFamily="2" charset="2"/>
                              </a:rPr>
                              <m:t>𝑥</m:t>
                            </m:r>
                            <m:r>
                              <a:rPr lang="en-US" altLang="zh-TW" i="1" smtClean="0">
                                <a:latin typeface="Cambria Math" panose="02040503050406030204" pitchFamily="18" charset="0"/>
                                <a:ea typeface="+mj-ea"/>
                                <a:sym typeface="Wingdings" panose="05000000000000000000" pitchFamily="2" charset="2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+mj-ea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+mj-ea"/>
                            <a:sym typeface="Wingdings" panose="05000000000000000000" pitchFamily="2" charset="2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  <a:ea typeface="+mj-ea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US" altLang="zh-TW" i="1" smtClean="0">
                                <a:latin typeface="Cambria Math" panose="02040503050406030204" pitchFamily="18" charset="0"/>
                                <a:ea typeface="+mj-ea"/>
                                <a:sym typeface="Wingdings" panose="05000000000000000000" pitchFamily="2" charset="2"/>
                              </a:rPr>
                              <m:t>(∆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+mj-ea"/>
                                <a:sym typeface="Wingdings" panose="05000000000000000000" pitchFamily="2" charset="2"/>
                              </a:rPr>
                              <m:t>𝑦</m:t>
                            </m:r>
                            <m:r>
                              <a:rPr lang="en-US" altLang="zh-TW" i="1" smtClean="0">
                                <a:latin typeface="Cambria Math" panose="02040503050406030204" pitchFamily="18" charset="0"/>
                                <a:ea typeface="+mj-ea"/>
                                <a:sym typeface="Wingdings" panose="05000000000000000000" pitchFamily="2" charset="2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+mj-ea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  <a:ea typeface="+mj-ea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+mj-ea"/>
                                <a:sym typeface="Wingdings" panose="05000000000000000000" pitchFamily="2" charset="2"/>
                              </a:rPr>
                              <m:t>+</m:t>
                            </m:r>
                            <m:r>
                              <a:rPr lang="en-US" altLang="zh-TW" i="1" smtClean="0">
                                <a:latin typeface="Cambria Math" panose="02040503050406030204" pitchFamily="18" charset="0"/>
                                <a:ea typeface="+mj-ea"/>
                                <a:sym typeface="Wingdings" panose="05000000000000000000" pitchFamily="2" charset="2"/>
                              </a:rPr>
                              <m:t>(∆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+mj-ea"/>
                                <a:sym typeface="Wingdings" panose="05000000000000000000" pitchFamily="2" charset="2"/>
                              </a:rPr>
                              <m:t>𝑧</m:t>
                            </m:r>
                            <m:r>
                              <a:rPr lang="en-US" altLang="zh-TW" i="1" smtClean="0">
                                <a:latin typeface="Cambria Math" panose="02040503050406030204" pitchFamily="18" charset="0"/>
                                <a:ea typeface="+mj-ea"/>
                                <a:sym typeface="Wingdings" panose="05000000000000000000" pitchFamily="2" charset="2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+mj-ea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altLang="zh-TW" b="0" dirty="0" smtClean="0">
                    <a:latin typeface="+mj-ea"/>
                    <a:ea typeface="+mj-ea"/>
                    <a:sym typeface="Wingdings" panose="05000000000000000000" pitchFamily="2" charset="2"/>
                  </a:rPr>
                  <a:t/>
                </a:r>
                <a:br>
                  <a:rPr lang="en-US" altLang="zh-TW" b="0" dirty="0" smtClean="0">
                    <a:latin typeface="+mj-ea"/>
                    <a:ea typeface="+mj-ea"/>
                    <a:sym typeface="Wingdings" panose="05000000000000000000" pitchFamily="2" charset="2"/>
                  </a:rPr>
                </a:br>
                <a:r>
                  <a:rPr lang="zh-TW" altLang="en-US" b="0" dirty="0" smtClean="0">
                    <a:latin typeface="+mj-ea"/>
                    <a:ea typeface="+mj-ea"/>
                    <a:sym typeface="Wingdings" panose="05000000000000000000" pitchFamily="2" charset="2"/>
                  </a:rPr>
                  <a:t>並定義</a:t>
                </a:r>
                <a:r>
                  <a:rPr lang="zh-TW" altLang="en-US" dirty="0" smtClean="0">
                    <a:latin typeface="+mj-ea"/>
                    <a:ea typeface="+mj-ea"/>
                    <a:sym typeface="Wingdings" panose="05000000000000000000" pitchFamily="2" charset="2"/>
                  </a:rPr>
                  <a:t>若兩色距離小於</a:t>
                </a:r>
                <a:r>
                  <a:rPr lang="en-US" altLang="zh-TW" dirty="0" smtClean="0">
                    <a:latin typeface="+mj-ea"/>
                    <a:ea typeface="+mj-ea"/>
                    <a:sym typeface="Wingdings" panose="05000000000000000000" pitchFamily="2" charset="2"/>
                  </a:rPr>
                  <a:t>100.0</a:t>
                </a:r>
                <a:r>
                  <a:rPr lang="zh-TW" altLang="en-US" dirty="0" smtClean="0">
                    <a:latin typeface="+mj-ea"/>
                    <a:ea typeface="+mj-ea"/>
                    <a:sym typeface="Wingdings" panose="05000000000000000000" pitchFamily="2" charset="2"/>
                  </a:rPr>
                  <a:t>，則它們為相似的顏色</a:t>
                </a:r>
                <a:endParaRPr lang="en-US" altLang="zh-TW" dirty="0" smtClean="0">
                  <a:latin typeface="+mj-ea"/>
                  <a:ea typeface="+mj-ea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altLang="zh-TW" dirty="0" smtClean="0">
                  <a:latin typeface="+mj-ea"/>
                  <a:ea typeface="+mj-ea"/>
                  <a:sym typeface="Wingdings" panose="05000000000000000000" pitchFamily="2" charset="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zh-TW" altLang="en-US" dirty="0" smtClean="0">
                    <a:latin typeface="+mj-ea"/>
                    <a:ea typeface="+mj-ea"/>
                    <a:sym typeface="Wingdings" panose="05000000000000000000" pitchFamily="2" charset="2"/>
                  </a:rPr>
                  <a:t>目標：</a:t>
                </a:r>
                <a:r>
                  <a:rPr lang="en-US" altLang="zh-TW" dirty="0">
                    <a:latin typeface="+mj-ea"/>
                    <a:ea typeface="+mj-ea"/>
                    <a:sym typeface="Wingdings" panose="05000000000000000000" pitchFamily="2" charset="2"/>
                  </a:rPr>
                  <a:t/>
                </a:r>
                <a:br>
                  <a:rPr lang="en-US" altLang="zh-TW" dirty="0">
                    <a:latin typeface="+mj-ea"/>
                    <a:ea typeface="+mj-ea"/>
                    <a:sym typeface="Wingdings" panose="05000000000000000000" pitchFamily="2" charset="2"/>
                  </a:rPr>
                </a:br>
                <a:r>
                  <a:rPr lang="zh-TW" altLang="en-US" dirty="0" smtClean="0">
                    <a:latin typeface="+mj-ea"/>
                    <a:ea typeface="+mj-ea"/>
                    <a:sym typeface="Wingdings" panose="05000000000000000000" pitchFamily="2" charset="2"/>
                  </a:rPr>
                  <a:t>將顏色「相似」於 </a:t>
                </a:r>
                <a:r>
                  <a:rPr lang="en-US" altLang="zh-TW" dirty="0" smtClean="0">
                    <a:latin typeface="+mj-ea"/>
                    <a:ea typeface="+mj-ea"/>
                    <a:sym typeface="Wingdings" panose="05000000000000000000" pitchFamily="2" charset="2"/>
                  </a:rPr>
                  <a:t>(R:255,</a:t>
                </a:r>
                <a:r>
                  <a:rPr lang="zh-TW" altLang="en-US" dirty="0" smtClean="0">
                    <a:latin typeface="+mj-ea"/>
                    <a:ea typeface="+mj-ea"/>
                    <a:sym typeface="Wingdings" panose="05000000000000000000" pitchFamily="2" charset="2"/>
                  </a:rPr>
                  <a:t> </a:t>
                </a:r>
                <a:r>
                  <a:rPr lang="en-US" altLang="zh-TW" dirty="0" smtClean="0">
                    <a:latin typeface="+mj-ea"/>
                    <a:ea typeface="+mj-ea"/>
                    <a:sym typeface="Wingdings" panose="05000000000000000000" pitchFamily="2" charset="2"/>
                  </a:rPr>
                  <a:t>G:190,</a:t>
                </a:r>
                <a:r>
                  <a:rPr lang="zh-TW" altLang="en-US" dirty="0" smtClean="0">
                    <a:latin typeface="+mj-ea"/>
                    <a:ea typeface="+mj-ea"/>
                    <a:sym typeface="Wingdings" panose="05000000000000000000" pitchFamily="2" charset="2"/>
                  </a:rPr>
                  <a:t> </a:t>
                </a:r>
                <a:r>
                  <a:rPr lang="en-US" altLang="zh-TW" dirty="0" smtClean="0">
                    <a:latin typeface="+mj-ea"/>
                    <a:ea typeface="+mj-ea"/>
                    <a:sym typeface="Wingdings" panose="05000000000000000000" pitchFamily="2" charset="2"/>
                  </a:rPr>
                  <a:t>B:25)</a:t>
                </a:r>
                <a:r>
                  <a:rPr lang="zh-TW" altLang="en-US" dirty="0" smtClean="0">
                    <a:latin typeface="+mj-ea"/>
                    <a:ea typeface="+mj-ea"/>
                    <a:sym typeface="Wingdings" panose="05000000000000000000" pitchFamily="2" charset="2"/>
                  </a:rPr>
                  <a:t> 的像素，</a:t>
                </a:r>
                <a:r>
                  <a:rPr lang="en-US" altLang="zh-TW" dirty="0" smtClean="0">
                    <a:latin typeface="+mj-ea"/>
                    <a:ea typeface="+mj-ea"/>
                    <a:sym typeface="Wingdings" panose="05000000000000000000" pitchFamily="2" charset="2"/>
                  </a:rPr>
                  <a:t>G*0.6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1401" b="-11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0062" y="205581"/>
            <a:ext cx="3876675" cy="389572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直線單箭頭接點 7"/>
          <p:cNvCxnSpPr/>
          <p:nvPr/>
        </p:nvCxnSpPr>
        <p:spPr>
          <a:xfrm flipH="1">
            <a:off x="9953625" y="1027906"/>
            <a:ext cx="314325" cy="296069"/>
          </a:xfrm>
          <a:prstGeom prst="straightConnector1">
            <a:avLst/>
          </a:prstGeom>
          <a:ln w="28575">
            <a:solidFill>
              <a:srgbClr val="FFFF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H="1" flipV="1">
            <a:off x="9429751" y="2301477"/>
            <a:ext cx="1057274" cy="632223"/>
          </a:xfrm>
          <a:prstGeom prst="straightConnector1">
            <a:avLst/>
          </a:prstGeom>
          <a:ln w="28575">
            <a:solidFill>
              <a:srgbClr val="FFFF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8763000" y="1905159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(R,G,B)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9115425" y="1116289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(R,G,B)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9849405" y="658574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(R,G,B)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9552860" y="2750343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(R,G,B)</a:t>
            </a:r>
            <a:endParaRPr lang="zh-TW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1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910" y="1824563"/>
            <a:ext cx="5803200" cy="43524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+mj-ea"/>
              </a:rPr>
              <a:t>Q9.</a:t>
            </a:r>
            <a:r>
              <a:rPr lang="zh-TW" altLang="en-US" dirty="0" smtClean="0">
                <a:latin typeface="+mj-ea"/>
              </a:rPr>
              <a:t> 企鵝線條描繪</a:t>
            </a:r>
            <a:endParaRPr lang="zh-TW" altLang="en-US" dirty="0">
              <a:latin typeface="+mj-ea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07" y="1825625"/>
            <a:ext cx="5801784" cy="4351338"/>
          </a:xfrm>
        </p:spPr>
      </p:pic>
      <p:sp>
        <p:nvSpPr>
          <p:cNvPr id="5" name="文字方塊 4"/>
          <p:cNvSpPr txBox="1"/>
          <p:nvPr/>
        </p:nvSpPr>
        <p:spPr>
          <a:xfrm>
            <a:off x="2280326" y="6311900"/>
            <a:ext cx="1655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Penguins.jpg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8269442" y="6311900"/>
            <a:ext cx="1655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Q9.jpg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399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+mj-ea"/>
              </a:rPr>
              <a:t>Q9.</a:t>
            </a:r>
            <a:r>
              <a:rPr lang="zh-TW" altLang="en-US" dirty="0" smtClean="0">
                <a:latin typeface="+mj-ea"/>
              </a:rPr>
              <a:t> 企鵝線條描繪</a:t>
            </a:r>
            <a:endParaRPr lang="zh-TW" altLang="en-US" dirty="0">
              <a:latin typeface="+mj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zh-TW" altLang="en-US" dirty="0" smtClean="0">
                <a:latin typeface="+mj-ea"/>
                <a:ea typeface="+mj-ea"/>
                <a:sym typeface="Wingdings" panose="05000000000000000000" pitchFamily="2" charset="2"/>
              </a:rPr>
              <a:t>若一個的</a:t>
            </a:r>
            <a:r>
              <a:rPr lang="en-US" altLang="zh-TW" dirty="0" smtClean="0">
                <a:latin typeface="+mj-ea"/>
                <a:ea typeface="+mj-ea"/>
                <a:sym typeface="Wingdings" panose="05000000000000000000" pitchFamily="2" charset="2"/>
              </a:rPr>
              <a:t>pixel</a:t>
            </a:r>
            <a:r>
              <a:rPr lang="zh-TW" altLang="en-US" dirty="0" smtClean="0">
                <a:latin typeface="+mj-ea"/>
                <a:ea typeface="+mj-ea"/>
                <a:sym typeface="Wingdings" panose="05000000000000000000" pitchFamily="2" charset="2"/>
              </a:rPr>
              <a:t>與其鄰近的</a:t>
            </a:r>
            <a:r>
              <a:rPr lang="en-US" altLang="zh-TW" dirty="0" smtClean="0">
                <a:latin typeface="+mj-ea"/>
                <a:ea typeface="+mj-ea"/>
                <a:sym typeface="Wingdings" panose="05000000000000000000" pitchFamily="2" charset="2"/>
              </a:rPr>
              <a:t>pixel</a:t>
            </a:r>
            <a:r>
              <a:rPr lang="zh-TW" altLang="en-US" dirty="0" smtClean="0">
                <a:latin typeface="+mj-ea"/>
                <a:ea typeface="+mj-ea"/>
                <a:sym typeface="Wingdings" panose="05000000000000000000" pitchFamily="2" charset="2"/>
              </a:rPr>
              <a:t>差異很大，可以推測它可能是輪廓的部分</a:t>
            </a:r>
            <a:endParaRPr lang="en-US" altLang="zh-TW" dirty="0">
              <a:latin typeface="+mj-ea"/>
              <a:ea typeface="+mj-ea"/>
              <a:sym typeface="Wingdings" panose="05000000000000000000" pitchFamily="2" charset="2"/>
            </a:endParaRPr>
          </a:p>
          <a:p>
            <a:pPr algn="just">
              <a:lnSpc>
                <a:spcPct val="110000"/>
              </a:lnSpc>
            </a:pPr>
            <a:r>
              <a:rPr lang="zh-TW" altLang="en-US" dirty="0" smtClean="0">
                <a:latin typeface="+mj-ea"/>
                <a:ea typeface="+mj-ea"/>
                <a:sym typeface="Wingdings" panose="05000000000000000000" pitchFamily="2" charset="2"/>
              </a:rPr>
              <a:t>我們定義「</a:t>
            </a:r>
            <a:r>
              <a:rPr lang="en-US" altLang="zh-TW" dirty="0" smtClean="0">
                <a:latin typeface="+mj-ea"/>
                <a:ea typeface="+mj-ea"/>
                <a:sym typeface="Wingdings" panose="05000000000000000000" pitchFamily="2" charset="2"/>
              </a:rPr>
              <a:t>pixel</a:t>
            </a:r>
            <a:r>
              <a:rPr lang="zh-TW" altLang="en-US" dirty="0" smtClean="0">
                <a:latin typeface="+mj-ea"/>
                <a:ea typeface="+mj-ea"/>
                <a:sym typeface="Wingdings" panose="05000000000000000000" pitchFamily="2" charset="2"/>
              </a:rPr>
              <a:t>」與「下方</a:t>
            </a:r>
            <a:r>
              <a:rPr lang="en-US" altLang="zh-TW" dirty="0" smtClean="0">
                <a:latin typeface="+mj-ea"/>
                <a:ea typeface="+mj-ea"/>
                <a:sym typeface="Wingdings" panose="05000000000000000000" pitchFamily="2" charset="2"/>
              </a:rPr>
              <a:t>pixel</a:t>
            </a:r>
            <a:r>
              <a:rPr lang="zh-TW" altLang="en-US" dirty="0" smtClean="0">
                <a:latin typeface="+mj-ea"/>
                <a:ea typeface="+mj-ea"/>
                <a:sym typeface="Wingdings" panose="05000000000000000000" pitchFamily="2" charset="2"/>
              </a:rPr>
              <a:t>」和「右方</a:t>
            </a:r>
            <a:r>
              <a:rPr lang="en-US" altLang="zh-TW" dirty="0" smtClean="0">
                <a:latin typeface="+mj-ea"/>
                <a:ea typeface="+mj-ea"/>
                <a:sym typeface="Wingdings" panose="05000000000000000000" pitchFamily="2" charset="2"/>
              </a:rPr>
              <a:t>pixel</a:t>
            </a:r>
            <a:r>
              <a:rPr lang="zh-TW" altLang="en-US" dirty="0" smtClean="0">
                <a:latin typeface="+mj-ea"/>
                <a:ea typeface="+mj-ea"/>
                <a:sym typeface="Wingdings" panose="05000000000000000000" pitchFamily="2" charset="2"/>
              </a:rPr>
              <a:t>」的</a:t>
            </a:r>
            <a:r>
              <a:rPr lang="en-US" altLang="zh-TW" dirty="0" smtClean="0">
                <a:latin typeface="+mj-ea"/>
                <a:ea typeface="+mj-ea"/>
                <a:sym typeface="Wingdings" panose="05000000000000000000" pitchFamily="2" charset="2"/>
              </a:rPr>
              <a:t>(R+G+B)/3</a:t>
            </a:r>
            <a:r>
              <a:rPr lang="zh-TW" altLang="en-US" dirty="0" smtClean="0">
                <a:latin typeface="+mj-ea"/>
                <a:ea typeface="+mj-ea"/>
                <a:sym typeface="Wingdings" panose="05000000000000000000" pitchFamily="2" charset="2"/>
              </a:rPr>
              <a:t>絕對值差均大於</a:t>
            </a:r>
            <a:r>
              <a:rPr lang="en-US" altLang="zh-TW" dirty="0" smtClean="0">
                <a:latin typeface="+mj-ea"/>
                <a:ea typeface="+mj-ea"/>
                <a:sym typeface="Wingdings" panose="05000000000000000000" pitchFamily="2" charset="2"/>
              </a:rPr>
              <a:t>10</a:t>
            </a:r>
            <a:r>
              <a:rPr lang="zh-TW" altLang="en-US" dirty="0" smtClean="0">
                <a:latin typeface="+mj-ea"/>
                <a:ea typeface="+mj-ea"/>
                <a:sym typeface="Wingdings" panose="05000000000000000000" pitchFamily="2" charset="2"/>
              </a:rPr>
              <a:t>，則為黑色</a:t>
            </a:r>
            <a:r>
              <a:rPr lang="en-US" altLang="zh-TW" dirty="0" smtClean="0">
                <a:latin typeface="+mj-ea"/>
                <a:ea typeface="+mj-ea"/>
                <a:sym typeface="Wingdings" panose="05000000000000000000" pitchFamily="2" charset="2"/>
              </a:rPr>
              <a:t>(</a:t>
            </a:r>
            <a:r>
              <a:rPr lang="zh-TW" altLang="en-US" dirty="0" smtClean="0">
                <a:latin typeface="+mj-ea"/>
                <a:ea typeface="+mj-ea"/>
                <a:sym typeface="Wingdings" panose="05000000000000000000" pitchFamily="2" charset="2"/>
              </a:rPr>
              <a:t>邊</a:t>
            </a:r>
            <a:r>
              <a:rPr lang="en-US" altLang="zh-TW" dirty="0" smtClean="0">
                <a:latin typeface="+mj-ea"/>
                <a:ea typeface="+mj-ea"/>
                <a:sym typeface="Wingdings" panose="05000000000000000000" pitchFamily="2" charset="2"/>
              </a:rPr>
              <a:t>)</a:t>
            </a:r>
            <a:r>
              <a:rPr lang="zh-TW" altLang="en-US" dirty="0" smtClean="0">
                <a:latin typeface="+mj-ea"/>
                <a:ea typeface="+mj-ea"/>
                <a:sym typeface="Wingdings" panose="05000000000000000000" pitchFamily="2" charset="2"/>
              </a:rPr>
              <a:t>，反之則為白色</a:t>
            </a:r>
            <a:endParaRPr lang="en-US" altLang="zh-TW" dirty="0" smtClean="0">
              <a:latin typeface="+mj-ea"/>
              <a:ea typeface="+mj-ea"/>
              <a:sym typeface="Wingdings" panose="05000000000000000000" pitchFamily="2" charset="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854844"/>
              </p:ext>
            </p:extLst>
          </p:nvPr>
        </p:nvGraphicFramePr>
        <p:xfrm>
          <a:off x="1069973" y="4591050"/>
          <a:ext cx="1692276" cy="13851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6138"/>
                <a:gridCol w="846138"/>
              </a:tblGrid>
              <a:tr h="692573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92573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162247"/>
              </p:ext>
            </p:extLst>
          </p:nvPr>
        </p:nvGraphicFramePr>
        <p:xfrm>
          <a:off x="3756023" y="4562475"/>
          <a:ext cx="1692276" cy="13851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6138"/>
                <a:gridCol w="846138"/>
              </a:tblGrid>
              <a:tr h="692573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92573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7" name="直線單箭頭接點 6"/>
          <p:cNvCxnSpPr/>
          <p:nvPr/>
        </p:nvCxnSpPr>
        <p:spPr>
          <a:xfrm>
            <a:off x="2924175" y="5210175"/>
            <a:ext cx="676275" cy="9525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400070"/>
              </p:ext>
            </p:extLst>
          </p:nvPr>
        </p:nvGraphicFramePr>
        <p:xfrm>
          <a:off x="6756398" y="4555702"/>
          <a:ext cx="1692276" cy="13851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6138"/>
                <a:gridCol w="846138"/>
              </a:tblGrid>
              <a:tr h="692573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92573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488021"/>
              </p:ext>
            </p:extLst>
          </p:nvPr>
        </p:nvGraphicFramePr>
        <p:xfrm>
          <a:off x="9442448" y="4527127"/>
          <a:ext cx="1692276" cy="13851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6138"/>
                <a:gridCol w="846138"/>
              </a:tblGrid>
              <a:tr h="692573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92573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" name="直線單箭頭接點 11"/>
          <p:cNvCxnSpPr/>
          <p:nvPr/>
        </p:nvCxnSpPr>
        <p:spPr>
          <a:xfrm>
            <a:off x="8610600" y="5174827"/>
            <a:ext cx="676275" cy="9525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2162174" y="6181726"/>
            <a:ext cx="220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情形一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7848599" y="6181726"/>
            <a:ext cx="220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情形二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14399" y="4152900"/>
            <a:ext cx="486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此紅色色塊與下方和右方差異大，故改為黑色</a:t>
            </a:r>
            <a:endParaRPr lang="zh-TW" altLang="en-US" dirty="0">
              <a:latin typeface="Adobe 明體 Std L" panose="02020300000000000000" pitchFamily="18" charset="-120"/>
              <a:ea typeface="Adobe 明體 Std L" panose="02020300000000000000" pitchFamily="18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515098" y="4152900"/>
            <a:ext cx="486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此藍色色塊與下方和右方差異小，故改為白色</a:t>
            </a:r>
            <a:endParaRPr lang="zh-TW" altLang="en-US" dirty="0">
              <a:latin typeface="Adobe 明體 Std L" panose="02020300000000000000" pitchFamily="18" charset="-120"/>
              <a:ea typeface="Adobe 明體 Std L" panose="020203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2437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910" y="1840997"/>
            <a:ext cx="5803200" cy="43524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07" y="1816346"/>
            <a:ext cx="5803200" cy="43524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07" y="1824563"/>
            <a:ext cx="5803200" cy="43524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+mj-ea"/>
              </a:rPr>
              <a:t>Q10.</a:t>
            </a:r>
            <a:r>
              <a:rPr lang="zh-TW" altLang="en-US" dirty="0" smtClean="0">
                <a:latin typeface="+mj-ea"/>
              </a:rPr>
              <a:t> 企鵝中值濾</a:t>
            </a:r>
            <a:r>
              <a:rPr lang="zh-TW" altLang="en-US" dirty="0">
                <a:latin typeface="+mj-ea"/>
              </a:rPr>
              <a:t>波</a:t>
            </a:r>
            <a:r>
              <a:rPr lang="zh-TW" altLang="en-US" dirty="0" smtClean="0">
                <a:latin typeface="+mj-ea"/>
              </a:rPr>
              <a:t>去雜訊</a:t>
            </a:r>
            <a:endParaRPr lang="zh-TW" altLang="en-US" dirty="0">
              <a:latin typeface="+mj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006333" y="6348022"/>
            <a:ext cx="2384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Penguins_noise.jpg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8269442" y="6311900"/>
            <a:ext cx="1655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Q10.jpg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609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+mn-ea"/>
                <a:ea typeface="+mn-ea"/>
              </a:rPr>
              <a:t>Q10.</a:t>
            </a:r>
            <a:r>
              <a:rPr lang="zh-TW" altLang="en-US" dirty="0" smtClean="0">
                <a:latin typeface="+mn-ea"/>
                <a:ea typeface="+mn-ea"/>
              </a:rPr>
              <a:t> 企鵝</a:t>
            </a:r>
            <a:r>
              <a:rPr lang="zh-TW" altLang="en-US" dirty="0">
                <a:latin typeface="+mn-ea"/>
                <a:ea typeface="+mn-ea"/>
              </a:rPr>
              <a:t>中值濾波去雜訊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TW" altLang="en-US" dirty="0" smtClean="0">
                <a:latin typeface="+mn-ea"/>
                <a:sym typeface="Wingdings" panose="05000000000000000000" pitchFamily="2" charset="2"/>
              </a:rPr>
              <a:t>替每個</a:t>
            </a:r>
            <a:r>
              <a:rPr lang="en-US" altLang="zh-TW" dirty="0" smtClean="0">
                <a:latin typeface="+mn-ea"/>
                <a:sym typeface="Wingdings" panose="05000000000000000000" pitchFamily="2" charset="2"/>
              </a:rPr>
              <a:t>Pixel</a:t>
            </a:r>
            <a:r>
              <a:rPr lang="zh-TW" altLang="en-US" dirty="0" smtClean="0">
                <a:latin typeface="+mn-ea"/>
                <a:sym typeface="Wingdings" panose="05000000000000000000" pitchFamily="2" charset="2"/>
              </a:rPr>
              <a:t>取</a:t>
            </a:r>
            <a:r>
              <a:rPr lang="en-US" altLang="zh-TW" dirty="0">
                <a:latin typeface="+mj-ea"/>
                <a:sym typeface="Wingdings" panose="05000000000000000000" pitchFamily="2" charset="2"/>
              </a:rPr>
              <a:t>(R+G+B)/</a:t>
            </a:r>
            <a:r>
              <a:rPr lang="en-US" altLang="zh-TW" dirty="0" smtClean="0">
                <a:latin typeface="+mj-ea"/>
                <a:sym typeface="Wingdings" panose="05000000000000000000" pitchFamily="2" charset="2"/>
              </a:rPr>
              <a:t>3</a:t>
            </a:r>
            <a:r>
              <a:rPr lang="zh-TW" altLang="en-US" dirty="0" smtClean="0">
                <a:latin typeface="+mj-ea"/>
                <a:sym typeface="Wingdings" panose="05000000000000000000" pitchFamily="2" charset="2"/>
              </a:rPr>
              <a:t>當作判定值</a:t>
            </a:r>
            <a:endParaRPr lang="en-US" altLang="zh-TW" dirty="0" smtClean="0">
              <a:latin typeface="+mj-ea"/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</a:pPr>
            <a:r>
              <a:rPr lang="zh-TW" altLang="en-US" dirty="0" smtClean="0">
                <a:latin typeface="+mn-ea"/>
                <a:sym typeface="Wingdings" panose="05000000000000000000" pitchFamily="2" charset="2"/>
              </a:rPr>
              <a:t>針對每個</a:t>
            </a:r>
            <a:r>
              <a:rPr lang="en-US" altLang="zh-TW" dirty="0" smtClean="0">
                <a:latin typeface="+mn-ea"/>
                <a:sym typeface="Wingdings" panose="05000000000000000000" pitchFamily="2" charset="2"/>
              </a:rPr>
              <a:t>Pixel</a:t>
            </a:r>
            <a:r>
              <a:rPr lang="zh-TW" altLang="en-US" dirty="0" smtClean="0">
                <a:latin typeface="+mn-ea"/>
                <a:sym typeface="Wingdings" panose="05000000000000000000" pitchFamily="2" charset="2"/>
              </a:rPr>
              <a:t>，取該</a:t>
            </a:r>
            <a:r>
              <a:rPr lang="en-US" altLang="zh-TW" dirty="0" smtClean="0">
                <a:latin typeface="+mn-ea"/>
                <a:sym typeface="Wingdings" panose="05000000000000000000" pitchFamily="2" charset="2"/>
              </a:rPr>
              <a:t>pixel(</a:t>
            </a:r>
            <a:r>
              <a:rPr lang="zh-TW" altLang="en-US" dirty="0" smtClean="0">
                <a:latin typeface="+mn-ea"/>
                <a:sym typeface="Wingdings" panose="05000000000000000000" pitchFamily="2" charset="2"/>
              </a:rPr>
              <a:t>黃色</a:t>
            </a:r>
            <a:r>
              <a:rPr lang="en-US" altLang="zh-TW" dirty="0" smtClean="0">
                <a:latin typeface="+mn-ea"/>
                <a:sym typeface="Wingdings" panose="05000000000000000000" pitchFamily="2" charset="2"/>
              </a:rPr>
              <a:t>)</a:t>
            </a:r>
            <a:r>
              <a:rPr lang="zh-TW" altLang="en-US" dirty="0" smtClean="0">
                <a:latin typeface="+mn-ea"/>
                <a:sym typeface="Wingdings" panose="05000000000000000000" pitchFamily="2" charset="2"/>
              </a:rPr>
              <a:t>及周圍八個</a:t>
            </a:r>
            <a:r>
              <a:rPr lang="en-US" altLang="zh-TW" dirty="0" smtClean="0">
                <a:latin typeface="+mn-ea"/>
                <a:sym typeface="Wingdings" panose="05000000000000000000" pitchFamily="2" charset="2"/>
              </a:rPr>
              <a:t>(</a:t>
            </a:r>
            <a:r>
              <a:rPr lang="zh-TW" altLang="en-US" dirty="0" smtClean="0">
                <a:latin typeface="+mn-ea"/>
                <a:sym typeface="Wingdings" panose="05000000000000000000" pitchFamily="2" charset="2"/>
              </a:rPr>
              <a:t>藍色</a:t>
            </a:r>
            <a:r>
              <a:rPr lang="en-US" altLang="zh-TW" dirty="0" smtClean="0">
                <a:latin typeface="+mn-ea"/>
                <a:sym typeface="Wingdings" panose="05000000000000000000" pitchFamily="2" charset="2"/>
              </a:rPr>
              <a:t>)Pixel</a:t>
            </a:r>
            <a:r>
              <a:rPr lang="zh-TW" altLang="en-US" dirty="0" smtClean="0">
                <a:latin typeface="+mn-ea"/>
                <a:sym typeface="Wingdings" panose="05000000000000000000" pitchFamily="2" charset="2"/>
              </a:rPr>
              <a:t>之判定值</a:t>
            </a:r>
            <a:endParaRPr lang="en-US" altLang="zh-TW" dirty="0" smtClean="0"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</a:pPr>
            <a:endParaRPr lang="en-US" altLang="zh-TW" dirty="0" smtClean="0"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</a:pPr>
            <a:endParaRPr lang="en-US" altLang="zh-TW" dirty="0"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</a:pPr>
            <a:endParaRPr lang="en-US" altLang="zh-TW" dirty="0" smtClean="0"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</a:pPr>
            <a:endParaRPr lang="en-US" altLang="zh-TW" dirty="0"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</a:pPr>
            <a:r>
              <a:rPr lang="zh-TW" altLang="en-US" dirty="0" smtClean="0">
                <a:latin typeface="+mn-ea"/>
                <a:sym typeface="Wingdings" panose="05000000000000000000" pitchFamily="2" charset="2"/>
              </a:rPr>
              <a:t>將其中位數所指之像素所代表的（</a:t>
            </a:r>
            <a:r>
              <a:rPr lang="en-US" altLang="zh-TW" dirty="0" smtClean="0">
                <a:latin typeface="+mn-ea"/>
                <a:sym typeface="Wingdings" panose="05000000000000000000" pitchFamily="2" charset="2"/>
              </a:rPr>
              <a:t>R , G , B</a:t>
            </a:r>
            <a:r>
              <a:rPr lang="zh-TW" altLang="en-US" dirty="0" smtClean="0">
                <a:latin typeface="+mn-ea"/>
                <a:sym typeface="Wingdings" panose="05000000000000000000" pitchFamily="2" charset="2"/>
              </a:rPr>
              <a:t>）取代原</a:t>
            </a:r>
            <a:r>
              <a:rPr lang="en-US" altLang="zh-TW" dirty="0" smtClean="0">
                <a:latin typeface="+mn-ea"/>
                <a:sym typeface="Wingdings" panose="05000000000000000000" pitchFamily="2" charset="2"/>
              </a:rPr>
              <a:t>RGB</a:t>
            </a:r>
            <a:r>
              <a:rPr lang="zh-TW" altLang="en-US" dirty="0" smtClean="0">
                <a:latin typeface="+mn-ea"/>
                <a:sym typeface="Wingdings" panose="05000000000000000000" pitchFamily="2" charset="2"/>
              </a:rPr>
              <a:t>值</a:t>
            </a:r>
            <a:endParaRPr lang="en-US" altLang="zh-TW" dirty="0" smtClean="0">
              <a:latin typeface="+mn-ea"/>
              <a:sym typeface="Wingdings" panose="05000000000000000000" pitchFamily="2" charset="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242222"/>
              </p:ext>
            </p:extLst>
          </p:nvPr>
        </p:nvGraphicFramePr>
        <p:xfrm>
          <a:off x="3330759" y="3184223"/>
          <a:ext cx="1651356" cy="1554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52"/>
                <a:gridCol w="550452"/>
                <a:gridCol w="55045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2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3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3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5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99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4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9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1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4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4937040" y="4128045"/>
            <a:ext cx="28204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1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2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3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3</a:t>
            </a:r>
            <a:r>
              <a:rPr lang="zh-TW" altLang="en-US" sz="2400" dirty="0" smtClean="0"/>
              <a:t> </a:t>
            </a:r>
            <a:r>
              <a:rPr lang="en-US" altLang="zh-TW" sz="4000" b="1" dirty="0" smtClean="0">
                <a:solidFill>
                  <a:srgbClr val="FF0000"/>
                </a:solidFill>
              </a:rPr>
              <a:t>4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4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5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9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99</a:t>
            </a:r>
          </a:p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排序後中值為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291428"/>
              </p:ext>
            </p:extLst>
          </p:nvPr>
        </p:nvGraphicFramePr>
        <p:xfrm>
          <a:off x="7758943" y="3177230"/>
          <a:ext cx="1651356" cy="1554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52"/>
                <a:gridCol w="550452"/>
                <a:gridCol w="55045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2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3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3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5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4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4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9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1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4</a:t>
                      </a:r>
                      <a:endParaRPr lang="zh-TW" alt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cxnSp>
        <p:nvCxnSpPr>
          <p:cNvPr id="9" name="直線單箭頭接點 8"/>
          <p:cNvCxnSpPr/>
          <p:nvPr/>
        </p:nvCxnSpPr>
        <p:spPr>
          <a:xfrm>
            <a:off x="5239694" y="3993107"/>
            <a:ext cx="221516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09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+mj-ea"/>
              </a:rPr>
              <a:t>Q11.</a:t>
            </a:r>
            <a:r>
              <a:rPr lang="zh-TW" altLang="en-US" dirty="0" smtClean="0">
                <a:latin typeface="+mj-ea"/>
              </a:rPr>
              <a:t> 鏡像企鵝</a:t>
            </a:r>
            <a:endParaRPr lang="zh-TW" altLang="en-US" dirty="0">
              <a:latin typeface="+mj-ea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49" y="1825625"/>
            <a:ext cx="4468910" cy="3351682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442" y="837127"/>
            <a:ext cx="3600000" cy="270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729" y="837127"/>
            <a:ext cx="3600000" cy="270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729" y="3672064"/>
            <a:ext cx="3600000" cy="270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442" y="3672064"/>
            <a:ext cx="360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8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+mj-ea"/>
              </a:rPr>
              <a:t>Q11.</a:t>
            </a:r>
            <a:r>
              <a:rPr lang="zh-TW" altLang="en-US" dirty="0" smtClean="0">
                <a:latin typeface="+mj-ea"/>
              </a:rPr>
              <a:t> 鏡像企鵝</a:t>
            </a:r>
            <a:endParaRPr lang="zh-TW" altLang="en-US" dirty="0">
              <a:latin typeface="+mj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09625" y="1825625"/>
            <a:ext cx="11049000" cy="461327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TW" altLang="en-US" dirty="0" smtClean="0">
                <a:latin typeface="+mj-ea"/>
                <a:ea typeface="+mj-ea"/>
                <a:sym typeface="Wingdings" panose="05000000000000000000" pitchFamily="2" charset="2"/>
              </a:rPr>
              <a:t>做出不同方向的鏡像效果</a:t>
            </a:r>
            <a:endParaRPr lang="en-US" altLang="zh-TW" dirty="0" smtClean="0">
              <a:latin typeface="+mj-ea"/>
              <a:ea typeface="+mj-ea"/>
              <a:sym typeface="Wingdings" panose="05000000000000000000" pitchFamily="2" charset="2"/>
            </a:endParaRPr>
          </a:p>
          <a:p>
            <a:pPr lvl="1">
              <a:lnSpc>
                <a:spcPct val="110000"/>
              </a:lnSpc>
            </a:pPr>
            <a:r>
              <a:rPr lang="zh-TW" altLang="en-US" dirty="0">
                <a:latin typeface="+mj-ea"/>
                <a:ea typeface="+mj-ea"/>
                <a:sym typeface="Wingdings" panose="05000000000000000000" pitchFamily="2" charset="2"/>
              </a:rPr>
              <a:t>右</a:t>
            </a:r>
            <a:r>
              <a:rPr lang="zh-TW" altLang="en-US" dirty="0" smtClean="0">
                <a:latin typeface="+mj-ea"/>
                <a:ea typeface="+mj-ea"/>
                <a:sym typeface="Wingdings" panose="05000000000000000000" pitchFamily="2" charset="2"/>
              </a:rPr>
              <a:t>到左、左到右、上到下、下到上</a:t>
            </a:r>
            <a:endParaRPr lang="en-US" altLang="zh-TW" dirty="0" smtClean="0">
              <a:latin typeface="+mj-ea"/>
              <a:ea typeface="+mj-ea"/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</a:pPr>
            <a:r>
              <a:rPr lang="zh-TW" altLang="en-US" dirty="0">
                <a:latin typeface="+mj-ea"/>
                <a:sym typeface="Wingdings" panose="05000000000000000000" pitchFamily="2" charset="2"/>
              </a:rPr>
              <a:t>兩種方法</a:t>
            </a:r>
            <a:endParaRPr lang="en-US" altLang="zh-TW" dirty="0">
              <a:latin typeface="+mj-ea"/>
              <a:sym typeface="Wingdings" panose="05000000000000000000" pitchFamily="2" charset="2"/>
            </a:endParaRPr>
          </a:p>
          <a:p>
            <a:pPr lvl="1">
              <a:lnSpc>
                <a:spcPct val="110000"/>
              </a:lnSpc>
            </a:pPr>
            <a:r>
              <a:rPr lang="zh-TW" altLang="en-US" dirty="0">
                <a:latin typeface="+mj-ea"/>
                <a:sym typeface="Wingdings" panose="05000000000000000000" pitchFamily="2" charset="2"/>
              </a:rPr>
              <a:t>用</a:t>
            </a:r>
            <a:r>
              <a:rPr lang="en-US" altLang="zh-TW" dirty="0">
                <a:latin typeface="+mj-ea"/>
                <a:sym typeface="Wingdings" panose="05000000000000000000" pitchFamily="2" charset="2"/>
              </a:rPr>
              <a:t>LOOP</a:t>
            </a:r>
            <a:r>
              <a:rPr lang="zh-TW" altLang="en-US" dirty="0">
                <a:latin typeface="+mj-ea"/>
                <a:sym typeface="Wingdings" panose="05000000000000000000" pitchFamily="2" charset="2"/>
              </a:rPr>
              <a:t>讀取像素，並在欲鏡射的位置反序寫入來取代原像素</a:t>
            </a:r>
            <a:endParaRPr lang="en-US" altLang="zh-TW" dirty="0">
              <a:latin typeface="+mj-ea"/>
              <a:sym typeface="Wingdings" panose="05000000000000000000" pitchFamily="2" charset="2"/>
            </a:endParaRPr>
          </a:p>
          <a:p>
            <a:pPr lvl="1">
              <a:lnSpc>
                <a:spcPct val="110000"/>
              </a:lnSpc>
            </a:pPr>
            <a:r>
              <a:rPr lang="zh-TW" altLang="en-US" dirty="0">
                <a:latin typeface="+mj-ea"/>
                <a:sym typeface="Wingdings" panose="05000000000000000000" pitchFamily="2" charset="2"/>
              </a:rPr>
              <a:t>或利用</a:t>
            </a:r>
            <a:r>
              <a:rPr lang="en-US" altLang="zh-TW" dirty="0">
                <a:latin typeface="+mj-ea"/>
                <a:sym typeface="Wingdings" panose="05000000000000000000" pitchFamily="2" charset="2"/>
              </a:rPr>
              <a:t>PIL</a:t>
            </a:r>
            <a:r>
              <a:rPr lang="zh-TW" altLang="en-US" dirty="0">
                <a:latin typeface="+mj-ea"/>
                <a:sym typeface="Wingdings" panose="05000000000000000000" pitchFamily="2" charset="2"/>
              </a:rPr>
              <a:t>的函式</a:t>
            </a:r>
            <a:r>
              <a:rPr lang="zh-TW" altLang="en-US" dirty="0" smtClean="0">
                <a:latin typeface="+mj-ea"/>
                <a:sym typeface="Wingdings" panose="05000000000000000000" pitchFamily="2" charset="2"/>
              </a:rPr>
              <a:t>（</a:t>
            </a:r>
            <a:r>
              <a:rPr lang="en-US" altLang="zh-TW" dirty="0" smtClean="0">
                <a:latin typeface="+mj-ea"/>
                <a:sym typeface="Wingdings" panose="05000000000000000000" pitchFamily="2" charset="2"/>
              </a:rPr>
              <a:t>crop</a:t>
            </a:r>
            <a:r>
              <a:rPr lang="zh-TW" altLang="en-US" dirty="0" smtClean="0">
                <a:latin typeface="+mj-ea"/>
                <a:sym typeface="Wingdings" panose="05000000000000000000" pitchFamily="2" charset="2"/>
              </a:rPr>
              <a:t>、</a:t>
            </a:r>
            <a:r>
              <a:rPr lang="en-US" altLang="zh-TW" dirty="0" smtClean="0">
                <a:latin typeface="+mj-ea"/>
                <a:sym typeface="Wingdings" panose="05000000000000000000" pitchFamily="2" charset="2"/>
              </a:rPr>
              <a:t>paste</a:t>
            </a:r>
            <a:r>
              <a:rPr lang="zh-TW" altLang="en-US" dirty="0">
                <a:latin typeface="+mj-ea"/>
                <a:sym typeface="Wingdings" panose="05000000000000000000" pitchFamily="2" charset="2"/>
              </a:rPr>
              <a:t>）進</a:t>
            </a:r>
            <a:r>
              <a:rPr lang="zh-TW" altLang="en-US" dirty="0" smtClean="0">
                <a:latin typeface="+mj-ea"/>
                <a:sym typeface="Wingdings" panose="05000000000000000000" pitchFamily="2" charset="2"/>
              </a:rPr>
              <a:t>行切割旋轉複製</a:t>
            </a:r>
            <a:endParaRPr lang="en-US" altLang="zh-TW" dirty="0">
              <a:latin typeface="+mj-ea"/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</a:pPr>
            <a:endParaRPr lang="en-US" altLang="zh-TW" dirty="0" smtClean="0">
              <a:latin typeface="+mj-ea"/>
              <a:ea typeface="+mj-ea"/>
              <a:sym typeface="Wingdings" panose="05000000000000000000" pitchFamily="2" charset="2"/>
            </a:endParaRPr>
          </a:p>
        </p:txBody>
      </p:sp>
      <p:pic>
        <p:nvPicPr>
          <p:cNvPr id="5" name="內容版面配置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016" y="251519"/>
            <a:ext cx="3837784" cy="2878338"/>
          </a:xfrm>
          <a:prstGeom prst="rect">
            <a:avLst/>
          </a:prstGeom>
        </p:spPr>
      </p:pic>
      <p:pic>
        <p:nvPicPr>
          <p:cNvPr id="6" name="內容版面配置區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42"/>
          <a:stretch/>
        </p:blipFill>
        <p:spPr>
          <a:xfrm rot="10800000" flipH="1">
            <a:off x="7516016" y="1657351"/>
            <a:ext cx="3837784" cy="147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4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+mj-ea"/>
              </a:rPr>
              <a:t>Q12.</a:t>
            </a:r>
            <a:r>
              <a:rPr lang="zh-TW" altLang="en-US" dirty="0" smtClean="0">
                <a:latin typeface="+mj-ea"/>
              </a:rPr>
              <a:t> </a:t>
            </a:r>
            <a:r>
              <a:rPr lang="en-US" altLang="zh-TW" dirty="0" smtClean="0">
                <a:latin typeface="+mj-ea"/>
              </a:rPr>
              <a:t>Elsa</a:t>
            </a:r>
            <a:r>
              <a:rPr lang="zh-TW" altLang="en-US" dirty="0" smtClean="0">
                <a:latin typeface="+mj-ea"/>
              </a:rPr>
              <a:t>換背景</a:t>
            </a:r>
            <a:endParaRPr lang="zh-TW" altLang="en-US" dirty="0">
              <a:latin typeface="+mj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40" y="1372478"/>
            <a:ext cx="3600000" cy="269999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40" y="4072477"/>
            <a:ext cx="3600000" cy="270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400" y="1372478"/>
            <a:ext cx="6663023" cy="4997268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235653" y="6369746"/>
            <a:ext cx="1655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Q12.jpg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508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HW1</a:t>
            </a: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作業說明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894" y="4672048"/>
            <a:ext cx="2880000" cy="2160000"/>
          </a:xfrm>
        </p:spPr>
      </p:pic>
      <p:sp>
        <p:nvSpPr>
          <p:cNvPr id="12" name="內容版面配置區 2"/>
          <p:cNvSpPr txBox="1">
            <a:spLocks/>
          </p:cNvSpPr>
          <p:nvPr/>
        </p:nvSpPr>
        <p:spPr>
          <a:xfrm>
            <a:off x="838200" y="1825625"/>
            <a:ext cx="9049378" cy="266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b="1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程式名稱</a:t>
            </a:r>
            <a:r>
              <a:rPr lang="zh-TW" altLang="en-US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：</a:t>
            </a:r>
            <a:r>
              <a:rPr lang="en-US" altLang="zh-TW" sz="2000" dirty="0" smtClean="0">
                <a:solidFill>
                  <a:schemeClr val="accent1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HW1_</a:t>
            </a:r>
            <a:r>
              <a:rPr lang="zh-TW" altLang="en-US" sz="2000" dirty="0" smtClean="0">
                <a:solidFill>
                  <a:schemeClr val="accent1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學號</a:t>
            </a:r>
            <a:r>
              <a:rPr lang="en-US" altLang="zh-TW" sz="2000" dirty="0" smtClean="0">
                <a:solidFill>
                  <a:schemeClr val="accent1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.</a:t>
            </a:r>
            <a:r>
              <a:rPr lang="en-US" altLang="zh-TW" sz="2000" dirty="0" err="1" smtClean="0">
                <a:solidFill>
                  <a:schemeClr val="accent1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py</a:t>
            </a:r>
            <a:r>
              <a:rPr lang="zh-TW" altLang="en-US" sz="2000" dirty="0" smtClean="0">
                <a:solidFill>
                  <a:schemeClr val="accent1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(</a:t>
            </a:r>
            <a:r>
              <a:rPr lang="zh-TW" altLang="en-US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若多人一組，則為</a:t>
            </a:r>
            <a:r>
              <a:rPr lang="en-US" altLang="zh-TW" sz="2000" dirty="0" smtClean="0">
                <a:solidFill>
                  <a:schemeClr val="accent1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HW1_</a:t>
            </a:r>
            <a:r>
              <a:rPr lang="zh-TW" altLang="en-US" sz="2000" dirty="0" smtClean="0">
                <a:solidFill>
                  <a:schemeClr val="accent1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學號一</a:t>
            </a:r>
            <a:r>
              <a:rPr lang="en-US" altLang="zh-TW" sz="2000" dirty="0" smtClean="0">
                <a:solidFill>
                  <a:schemeClr val="accent1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_</a:t>
            </a:r>
            <a:r>
              <a:rPr lang="zh-TW" altLang="en-US" sz="2000" dirty="0" smtClean="0">
                <a:solidFill>
                  <a:schemeClr val="accent1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學號二</a:t>
            </a:r>
            <a:r>
              <a:rPr lang="en-US" altLang="zh-TW" sz="2000" dirty="0" smtClean="0">
                <a:solidFill>
                  <a:schemeClr val="accent1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.</a:t>
            </a:r>
            <a:r>
              <a:rPr lang="en-US" altLang="zh-TW" sz="2000" dirty="0" err="1" smtClean="0">
                <a:solidFill>
                  <a:schemeClr val="accent1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py</a:t>
            </a:r>
            <a:r>
              <a:rPr lang="en-US" altLang="zh-TW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zh-TW" altLang="en-US" sz="2000" b="1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輸入</a:t>
            </a:r>
            <a:r>
              <a:rPr lang="zh-TW" altLang="en-US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：</a:t>
            </a:r>
            <a:r>
              <a:rPr lang="en-US" altLang="zh-TW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Q1~Q11</a:t>
            </a:r>
            <a:r>
              <a:rPr lang="zh-TW" altLang="en-US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為 </a:t>
            </a:r>
            <a:r>
              <a:rPr lang="en-US" altLang="zh-TW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Penguins.jpg</a:t>
            </a:r>
            <a:r>
              <a:rPr lang="zh-TW" altLang="en-US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 </a:t>
            </a:r>
            <a:r>
              <a:rPr lang="en-US" altLang="zh-TW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(Q10</a:t>
            </a:r>
            <a:r>
              <a:rPr lang="zh-TW" altLang="en-US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為 </a:t>
            </a:r>
            <a:r>
              <a:rPr lang="en-US" altLang="zh-TW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Penguins_noise.jpg) </a:t>
            </a:r>
            <a:br>
              <a:rPr lang="en-US" altLang="zh-TW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　　　</a:t>
            </a:r>
            <a:r>
              <a:rPr lang="en-US" altLang="zh-TW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Q12</a:t>
            </a:r>
            <a:r>
              <a:rPr lang="zh-TW" altLang="en-US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為 </a:t>
            </a:r>
            <a:r>
              <a:rPr lang="en-US" altLang="zh-TW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Elsa.jpg</a:t>
            </a:r>
            <a:r>
              <a:rPr lang="zh-TW" altLang="en-US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及 </a:t>
            </a:r>
            <a:r>
              <a:rPr lang="en-US" altLang="zh-TW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Chrysanthemum.jpg</a:t>
            </a:r>
          </a:p>
          <a:p>
            <a:pPr>
              <a:lnSpc>
                <a:spcPct val="120000"/>
              </a:lnSpc>
            </a:pPr>
            <a:r>
              <a:rPr lang="zh-TW" altLang="en-US" sz="2000" b="1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輸出</a:t>
            </a:r>
            <a:r>
              <a:rPr lang="zh-TW" altLang="en-US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：</a:t>
            </a:r>
            <a:r>
              <a:rPr lang="en-US" altLang="zh-TW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對於每個題目，輸出影像檔名依序為</a:t>
            </a:r>
            <a:r>
              <a:rPr lang="en-US" altLang="zh-TW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Q1.jpg</a:t>
            </a:r>
            <a:r>
              <a:rPr lang="zh-TW" altLang="en-US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、</a:t>
            </a:r>
            <a:r>
              <a:rPr lang="en-US" altLang="zh-TW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Q2.jpg</a:t>
            </a:r>
            <a:r>
              <a:rPr lang="zh-TW" altLang="en-US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、</a:t>
            </a:r>
            <a:r>
              <a:rPr lang="en-US" altLang="zh-TW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Q3.jpg</a:t>
            </a:r>
            <a:r>
              <a:rPr lang="zh-TW" altLang="en-US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至</a:t>
            </a:r>
            <a:r>
              <a:rPr lang="en-US" altLang="zh-TW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Q12.jpg</a:t>
            </a:r>
            <a:r>
              <a:rPr lang="zh-TW" altLang="en-US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。</a:t>
            </a:r>
            <a:r>
              <a:rPr lang="en-US" altLang="zh-TW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若題目中有分小題</a:t>
            </a:r>
            <a:r>
              <a:rPr lang="en-US" altLang="zh-TW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(Q5, 6, 7, 11)</a:t>
            </a:r>
            <a:r>
              <a:rPr lang="zh-TW" altLang="en-US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，檔名則為</a:t>
            </a:r>
            <a:r>
              <a:rPr lang="en-US" altLang="zh-TW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Q5-1.jpg</a:t>
            </a:r>
            <a:r>
              <a:rPr lang="zh-TW" altLang="en-US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、</a:t>
            </a:r>
            <a:r>
              <a:rPr lang="en-US" altLang="zh-TW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Q5-2.jpg……</a:t>
            </a:r>
          </a:p>
        </p:txBody>
      </p:sp>
      <p:grpSp>
        <p:nvGrpSpPr>
          <p:cNvPr id="20" name="群組 19"/>
          <p:cNvGrpSpPr/>
          <p:nvPr/>
        </p:nvGrpSpPr>
        <p:grpSpPr>
          <a:xfrm>
            <a:off x="0" y="4672048"/>
            <a:ext cx="3144078" cy="2160000"/>
            <a:chOff x="5928527" y="184627"/>
            <a:chExt cx="3144078" cy="2160000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2605" y="184627"/>
              <a:ext cx="2880000" cy="2160000"/>
            </a:xfrm>
            <a:prstGeom prst="rect">
              <a:avLst/>
            </a:prstGeom>
          </p:spPr>
        </p:pic>
        <p:sp>
          <p:nvSpPr>
            <p:cNvPr id="13" name="文字方塊 12"/>
            <p:cNvSpPr txBox="1"/>
            <p:nvPr/>
          </p:nvSpPr>
          <p:spPr>
            <a:xfrm>
              <a:off x="5928527" y="1698296"/>
              <a:ext cx="21402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Penguins.jpg</a:t>
              </a:r>
            </a:p>
            <a:p>
              <a:pPr algn="ctr"/>
              <a:r>
                <a:rPr lang="zh-TW" alt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（</a:t>
              </a:r>
              <a:r>
                <a:rPr lang="en-US" altLang="zh-TW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Q1</a:t>
              </a:r>
              <a:r>
                <a:rPr lang="zh-TW" alt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～</a:t>
              </a:r>
              <a:r>
                <a:rPr lang="en-US" altLang="zh-TW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Q9, Q11</a:t>
              </a:r>
              <a:r>
                <a:rPr lang="zh-TW" alt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）</a:t>
              </a:r>
              <a:endParaRPr lang="zh-TW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3092735" y="4672048"/>
            <a:ext cx="2978190" cy="2160000"/>
            <a:chOff x="9072605" y="184627"/>
            <a:chExt cx="2978190" cy="2160000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0795" y="184627"/>
              <a:ext cx="2880000" cy="2160000"/>
            </a:xfrm>
            <a:prstGeom prst="rect">
              <a:avLst/>
            </a:prstGeom>
          </p:spPr>
        </p:pic>
        <p:sp>
          <p:nvSpPr>
            <p:cNvPr id="14" name="文字方塊 13"/>
            <p:cNvSpPr txBox="1"/>
            <p:nvPr/>
          </p:nvSpPr>
          <p:spPr>
            <a:xfrm>
              <a:off x="9072605" y="1698296"/>
              <a:ext cx="24233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Penguins_noise.jpg</a:t>
              </a:r>
            </a:p>
            <a:p>
              <a:pPr algn="ctr"/>
              <a:r>
                <a:rPr lang="zh-TW" alt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（</a:t>
              </a:r>
              <a:r>
                <a:rPr lang="en-US" altLang="zh-TW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Q10</a:t>
              </a:r>
              <a:r>
                <a:rPr lang="zh-TW" alt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）</a:t>
              </a:r>
              <a:endParaRPr lang="zh-TW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6009003" y="4672048"/>
            <a:ext cx="2978190" cy="2185952"/>
            <a:chOff x="6094415" y="3928781"/>
            <a:chExt cx="2978190" cy="2185952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2605" y="3928781"/>
              <a:ext cx="2880000" cy="2160000"/>
            </a:xfrm>
            <a:prstGeom prst="rect">
              <a:avLst/>
            </a:prstGeom>
          </p:spPr>
        </p:pic>
        <p:sp>
          <p:nvSpPr>
            <p:cNvPr id="15" name="文字方塊 14"/>
            <p:cNvSpPr txBox="1"/>
            <p:nvPr/>
          </p:nvSpPr>
          <p:spPr>
            <a:xfrm>
              <a:off x="6094415" y="5468402"/>
              <a:ext cx="25101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Chrysanthemum</a:t>
              </a:r>
              <a:r>
                <a:rPr lang="en-US" altLang="zh-TW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.jpg</a:t>
              </a:r>
            </a:p>
            <a:p>
              <a:pPr algn="ctr"/>
              <a:r>
                <a:rPr lang="zh-TW" alt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（</a:t>
              </a:r>
              <a:r>
                <a:rPr lang="en-US" altLang="zh-TW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Q12</a:t>
              </a:r>
              <a:r>
                <a:rPr lang="zh-TW" alt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）</a:t>
              </a:r>
              <a:endParaRPr lang="zh-TW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6" name="文字方塊 15"/>
          <p:cNvSpPr txBox="1"/>
          <p:nvPr/>
        </p:nvSpPr>
        <p:spPr>
          <a:xfrm>
            <a:off x="8242122" y="6211669"/>
            <a:ext cx="2510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Elsa.jpg</a:t>
            </a:r>
          </a:p>
          <a:p>
            <a:pPr algn="ctr"/>
            <a:r>
              <a:rPr lang="zh-TW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TW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Q12</a:t>
            </a:r>
            <a:r>
              <a:rPr lang="zh-TW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zh-TW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7471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+mj-ea"/>
              </a:rPr>
              <a:t>Q12.</a:t>
            </a:r>
            <a:r>
              <a:rPr lang="zh-TW" altLang="en-US" dirty="0" smtClean="0">
                <a:latin typeface="+mj-ea"/>
              </a:rPr>
              <a:t> </a:t>
            </a:r>
            <a:r>
              <a:rPr lang="en-US" altLang="zh-TW" dirty="0" smtClean="0">
                <a:latin typeface="+mj-ea"/>
              </a:rPr>
              <a:t>Elsa</a:t>
            </a:r>
            <a:r>
              <a:rPr lang="zh-TW" altLang="en-US" dirty="0">
                <a:latin typeface="+mj-ea"/>
              </a:rPr>
              <a:t>換背景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TW" altLang="en-US" dirty="0" smtClean="0">
                <a:latin typeface="+mj-ea"/>
                <a:ea typeface="+mj-ea"/>
                <a:sym typeface="Wingdings" panose="05000000000000000000" pitchFamily="2" charset="2"/>
              </a:rPr>
              <a:t>將影像原先藍色背景替換為新的背景</a:t>
            </a:r>
            <a:endParaRPr lang="en-US" altLang="zh-TW" dirty="0" smtClean="0">
              <a:latin typeface="+mj-ea"/>
              <a:ea typeface="+mj-ea"/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</a:pPr>
            <a:r>
              <a:rPr lang="en-US" altLang="zh-TW" dirty="0" smtClean="0">
                <a:latin typeface="+mj-ea"/>
                <a:ea typeface="+mj-ea"/>
                <a:sym typeface="Wingdings" panose="05000000000000000000" pitchFamily="2" charset="2"/>
              </a:rPr>
              <a:t>HINT</a:t>
            </a:r>
            <a:r>
              <a:rPr lang="zh-TW" altLang="en-US" dirty="0" smtClean="0">
                <a:latin typeface="+mj-ea"/>
                <a:ea typeface="+mj-ea"/>
                <a:sym typeface="Wingdings" panose="05000000000000000000" pitchFamily="2" charset="2"/>
              </a:rPr>
              <a:t>：</a:t>
            </a:r>
            <a:r>
              <a:rPr lang="zh-TW" altLang="en-US" dirty="0" smtClean="0">
                <a:latin typeface="+mj-ea"/>
                <a:sym typeface="Wingdings" panose="05000000000000000000" pitchFamily="2" charset="2"/>
              </a:rPr>
              <a:t>依序讀取對應的</a:t>
            </a:r>
            <a:r>
              <a:rPr lang="en-US" altLang="zh-TW" dirty="0" smtClean="0">
                <a:latin typeface="+mj-ea"/>
                <a:sym typeface="Wingdings" panose="05000000000000000000" pitchFamily="2" charset="2"/>
              </a:rPr>
              <a:t>Pixel</a:t>
            </a:r>
            <a:r>
              <a:rPr lang="zh-TW" altLang="en-US" dirty="0" smtClean="0">
                <a:latin typeface="+mj-ea"/>
                <a:sym typeface="Wingdings" panose="05000000000000000000" pitchFamily="2" charset="2"/>
              </a:rPr>
              <a:t>來</a:t>
            </a:r>
            <a:r>
              <a:rPr lang="zh-TW" altLang="en-US" dirty="0" smtClean="0">
                <a:latin typeface="+mj-ea"/>
                <a:ea typeface="+mj-ea"/>
                <a:sym typeface="Wingdings" panose="05000000000000000000" pitchFamily="2" charset="2"/>
              </a:rPr>
              <a:t>取代相似色</a:t>
            </a:r>
            <a:endParaRPr lang="en-US" altLang="zh-TW" dirty="0" smtClean="0">
              <a:latin typeface="+mj-ea"/>
              <a:ea typeface="+mj-ea"/>
              <a:sym typeface="Wingdings" panose="05000000000000000000" pitchFamily="2" charset="2"/>
            </a:endParaRPr>
          </a:p>
          <a:p>
            <a:pPr lvl="1">
              <a:lnSpc>
                <a:spcPct val="110000"/>
              </a:lnSpc>
            </a:pPr>
            <a:r>
              <a:rPr lang="zh-TW" altLang="en-US" dirty="0" smtClean="0">
                <a:latin typeface="+mj-ea"/>
                <a:ea typeface="+mj-ea"/>
                <a:sym typeface="Wingdings" panose="05000000000000000000" pitchFamily="2" charset="2"/>
              </a:rPr>
              <a:t>毛邊太多或是吃色太多會扣分</a:t>
            </a:r>
            <a:endParaRPr lang="en-US" altLang="zh-TW" dirty="0" smtClean="0">
              <a:latin typeface="+mj-ea"/>
              <a:ea typeface="+mj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3338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PIL</a:t>
            </a: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簡易基本操作 </a:t>
            </a:r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– </a:t>
            </a: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讀入存取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1" dirty="0" smtClean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from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PIL </a:t>
            </a:r>
            <a:r>
              <a:rPr lang="en-US" altLang="zh-TW" b="1" dirty="0" smtClean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import</a:t>
            </a:r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Image</a:t>
            </a:r>
          </a:p>
          <a:p>
            <a:pPr marL="0" indent="0">
              <a:buNone/>
            </a:pPr>
            <a:endParaRPr lang="en-US" altLang="zh-TW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0" indent="0">
              <a:buNone/>
            </a:pPr>
            <a:r>
              <a:rPr lang="en-US" altLang="zh-TW" dirty="0" err="1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im</a:t>
            </a:r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= </a:t>
            </a:r>
            <a:r>
              <a:rPr lang="en-US" altLang="zh-TW" dirty="0" err="1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Image.</a:t>
            </a:r>
            <a:r>
              <a:rPr lang="en-US" altLang="zh-TW" dirty="0" err="1" smtClean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open</a:t>
            </a:r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("Penguins.jpg")	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#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讀入影像</a:t>
            </a:r>
            <a:endParaRPr lang="en-US" altLang="zh-TW" dirty="0">
              <a:solidFill>
                <a:schemeClr val="accent1">
                  <a:lumMod val="50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0" indent="0">
              <a:buNone/>
            </a:pPr>
            <a:r>
              <a:rPr lang="en-US" altLang="zh-TW" b="1" dirty="0" smtClean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print</a:t>
            </a:r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dirty="0" err="1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im.format</a:t>
            </a:r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, </a:t>
            </a:r>
            <a:r>
              <a:rPr lang="en-US" altLang="zh-TW" dirty="0" err="1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im.size</a:t>
            </a:r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, </a:t>
            </a:r>
            <a:r>
              <a:rPr lang="en-US" altLang="zh-TW" dirty="0" err="1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im.mode</a:t>
            </a:r>
            <a:r>
              <a:rPr lang="en-US" altLang="zh-TW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	</a:t>
            </a:r>
            <a:r>
              <a:rPr lang="en-US" altLang="zh-TW" dirty="0" smtClean="0">
                <a:solidFill>
                  <a:schemeClr val="accent1">
                    <a:lumMod val="5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# </a:t>
            </a:r>
            <a:r>
              <a:rPr lang="zh-TW" altLang="en-US" dirty="0" smtClean="0">
                <a:solidFill>
                  <a:schemeClr val="accent1">
                    <a:lumMod val="5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影像格式、尺寸、模式</a:t>
            </a:r>
            <a:endParaRPr lang="en-US" altLang="zh-TW" dirty="0" smtClean="0">
              <a:solidFill>
                <a:schemeClr val="accent1">
                  <a:lumMod val="50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0" indent="0">
              <a:buNone/>
            </a:pPr>
            <a:endParaRPr lang="en-US" altLang="zh-TW" dirty="0" smtClean="0">
              <a:solidFill>
                <a:schemeClr val="accent1">
                  <a:lumMod val="50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0" indent="0">
              <a:buNone/>
            </a:pPr>
            <a:r>
              <a:rPr lang="en-US" altLang="zh-TW" dirty="0" err="1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im.save</a:t>
            </a:r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("Penguins_new.jpg")		</a:t>
            </a:r>
            <a:r>
              <a:rPr lang="en-US" altLang="zh-TW" dirty="0" smtClean="0">
                <a:solidFill>
                  <a:schemeClr val="accent1">
                    <a:lumMod val="5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#</a:t>
            </a:r>
            <a:r>
              <a:rPr lang="zh-TW" altLang="en-US" dirty="0" smtClean="0">
                <a:solidFill>
                  <a:schemeClr val="accent1">
                    <a:lumMod val="5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儲存影像</a:t>
            </a:r>
            <a:endParaRPr lang="en-US" altLang="zh-TW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0" indent="0">
              <a:buNone/>
            </a:pP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6629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PIL</a:t>
            </a: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簡易基本操作 </a:t>
            </a:r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– </a:t>
            </a:r>
            <a:r>
              <a:rPr lang="zh-TW" altLang="en-US" sz="4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使用</a:t>
            </a:r>
            <a:r>
              <a:rPr lang="en-US" altLang="zh-TW" sz="4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Loops</a:t>
            </a:r>
            <a:r>
              <a:rPr lang="zh-TW" altLang="en-US" sz="4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讀每個</a:t>
            </a:r>
            <a:r>
              <a:rPr lang="en-US" altLang="zh-TW" sz="4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pixel</a:t>
            </a:r>
            <a:endParaRPr lang="zh-TW" altLang="en-US" sz="40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709713"/>
            <a:ext cx="10515600" cy="492290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150"/>
              </a:spcBef>
              <a:buNone/>
            </a:pPr>
            <a:r>
              <a:rPr lang="en-US" altLang="zh-TW" sz="2400" b="1" dirty="0" smtClean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from</a:t>
            </a:r>
            <a:r>
              <a:rPr lang="en-US" altLang="zh-TW" sz="2400" dirty="0" smtClean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PIL </a:t>
            </a:r>
            <a:r>
              <a:rPr lang="en-US" altLang="zh-TW" sz="2400" b="1" dirty="0" smtClean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import</a:t>
            </a:r>
            <a: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Image</a:t>
            </a:r>
          </a:p>
          <a:p>
            <a:pPr marL="0" indent="0">
              <a:lnSpc>
                <a:spcPct val="100000"/>
              </a:lnSpc>
              <a:spcBef>
                <a:spcPts val="150"/>
              </a:spcBef>
              <a:buNone/>
            </a:pPr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0" indent="0">
              <a:lnSpc>
                <a:spcPct val="100000"/>
              </a:lnSpc>
              <a:spcBef>
                <a:spcPts val="150"/>
              </a:spcBef>
              <a:buNone/>
            </a:pPr>
            <a:r>
              <a:rPr lang="en-US" altLang="zh-TW" sz="2400" dirty="0" err="1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im</a:t>
            </a:r>
            <a: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= </a:t>
            </a:r>
            <a:r>
              <a:rPr lang="en-US" altLang="zh-TW" sz="2400" dirty="0" err="1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Image.</a:t>
            </a:r>
            <a:r>
              <a:rPr lang="en-US" altLang="zh-TW" sz="2400" dirty="0" err="1" smtClean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open</a:t>
            </a:r>
            <a: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("Penguins.jpg")</a:t>
            </a:r>
            <a:endParaRPr lang="en-US" altLang="zh-TW" sz="2400" b="1" dirty="0" smtClean="0">
              <a:solidFill>
                <a:schemeClr val="accent6">
                  <a:lumMod val="75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0" indent="0">
              <a:lnSpc>
                <a:spcPct val="100000"/>
              </a:lnSpc>
              <a:spcBef>
                <a:spcPts val="150"/>
              </a:spcBef>
              <a:buNone/>
            </a:pPr>
            <a:r>
              <a:rPr lang="en-US" altLang="zh-TW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pixel = </a:t>
            </a:r>
            <a:r>
              <a:rPr lang="en-US" altLang="zh-TW" sz="2400" dirty="0" err="1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im.load</a:t>
            </a:r>
            <a: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()				</a:t>
            </a:r>
            <a:r>
              <a:rPr lang="en-US" altLang="zh-TW" sz="2400" dirty="0" smtClean="0">
                <a:solidFill>
                  <a:schemeClr val="accent1">
                    <a:lumMod val="5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# </a:t>
            </a:r>
            <a:r>
              <a:rPr lang="zh-TW" altLang="en-US" sz="2400" dirty="0" smtClean="0">
                <a:solidFill>
                  <a:schemeClr val="accent1">
                    <a:lumMod val="5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回傳像素</a:t>
            </a:r>
            <a:endParaRPr lang="en-US" altLang="zh-TW" sz="2400" dirty="0">
              <a:solidFill>
                <a:schemeClr val="accent1">
                  <a:lumMod val="50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0" indent="0">
              <a:lnSpc>
                <a:spcPct val="100000"/>
              </a:lnSpc>
              <a:spcBef>
                <a:spcPts val="150"/>
              </a:spcBef>
              <a:buNone/>
            </a:pPr>
            <a:r>
              <a:rPr lang="en-US" altLang="zh-TW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width, height = </a:t>
            </a:r>
            <a:r>
              <a:rPr lang="en-US" altLang="zh-TW" sz="2400" dirty="0" err="1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im.size</a:t>
            </a:r>
            <a: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			</a:t>
            </a:r>
            <a:r>
              <a:rPr lang="en-US" altLang="zh-TW" sz="2400" dirty="0" smtClean="0">
                <a:solidFill>
                  <a:schemeClr val="accent1">
                    <a:lumMod val="5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# </a:t>
            </a:r>
            <a:r>
              <a:rPr lang="zh-TW" altLang="en-US" sz="2400" dirty="0" smtClean="0">
                <a:solidFill>
                  <a:schemeClr val="accent1">
                    <a:lumMod val="5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得到影像的寬度長度</a:t>
            </a:r>
            <a:endParaRPr lang="en-US" altLang="zh-TW" sz="24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0" indent="0">
              <a:lnSpc>
                <a:spcPct val="100000"/>
              </a:lnSpc>
              <a:spcBef>
                <a:spcPts val="150"/>
              </a:spcBef>
              <a:buNone/>
            </a:pPr>
            <a:endParaRPr lang="en-US" altLang="zh-TW" sz="24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0" indent="0">
              <a:lnSpc>
                <a:spcPct val="100000"/>
              </a:lnSpc>
              <a:spcBef>
                <a:spcPts val="150"/>
              </a:spcBef>
              <a:buNone/>
            </a:pPr>
            <a:r>
              <a:rPr lang="en-US" altLang="zh-TW" sz="2400" b="1" dirty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for</a:t>
            </a:r>
            <a:r>
              <a:rPr lang="en-US" altLang="zh-TW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x </a:t>
            </a:r>
            <a:r>
              <a:rPr lang="en-US" altLang="zh-TW" sz="2400" b="1" dirty="0">
                <a:solidFill>
                  <a:srgbClr val="7030A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in</a:t>
            </a:r>
            <a:r>
              <a:rPr lang="en-US" altLang="zh-TW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sz="2400" dirty="0" err="1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x</a:t>
            </a:r>
            <a:r>
              <a:rPr lang="en-US" altLang="zh-TW" sz="2400" dirty="0" err="1" smtClean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range</a:t>
            </a:r>
            <a: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(width</a:t>
            </a:r>
            <a:r>
              <a:rPr lang="en-US" altLang="zh-TW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):</a:t>
            </a:r>
          </a:p>
          <a:p>
            <a:pPr marL="0" indent="0">
              <a:lnSpc>
                <a:spcPct val="100000"/>
              </a:lnSpc>
              <a:spcBef>
                <a:spcPts val="150"/>
              </a:spcBef>
              <a:buNone/>
            </a:pPr>
            <a: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	</a:t>
            </a:r>
            <a:r>
              <a:rPr lang="en-US" altLang="zh-TW" sz="2400" b="1" dirty="0" smtClean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for</a:t>
            </a:r>
            <a: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y </a:t>
            </a:r>
            <a:r>
              <a:rPr lang="en-US" altLang="zh-TW" sz="2400" b="1" dirty="0">
                <a:solidFill>
                  <a:srgbClr val="7030A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in</a:t>
            </a:r>
            <a:r>
              <a:rPr lang="en-US" altLang="zh-TW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sz="2400" dirty="0" err="1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x</a:t>
            </a:r>
            <a:r>
              <a:rPr lang="en-US" altLang="zh-TW" sz="2400" dirty="0" err="1" smtClean="0">
                <a:solidFill>
                  <a:schemeClr val="accent6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range</a:t>
            </a:r>
            <a: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(height</a:t>
            </a:r>
            <a:r>
              <a:rPr lang="en-US" altLang="zh-TW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):</a:t>
            </a:r>
          </a:p>
          <a:p>
            <a:pPr marL="0" indent="0">
              <a:lnSpc>
                <a:spcPct val="100000"/>
              </a:lnSpc>
              <a:spcBef>
                <a:spcPts val="150"/>
              </a:spcBef>
              <a:buNone/>
            </a:pPr>
            <a: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		R, G, B = pixel[</a:t>
            </a:r>
            <a:r>
              <a:rPr lang="en-US" altLang="zh-TW" sz="2400" dirty="0" err="1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x,y</a:t>
            </a:r>
            <a: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]		</a:t>
            </a:r>
            <a:r>
              <a:rPr lang="en-US" altLang="zh-TW" sz="2400" dirty="0" smtClean="0">
                <a:solidFill>
                  <a:schemeClr val="accent1">
                    <a:lumMod val="5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# </a:t>
            </a:r>
            <a:r>
              <a:rPr lang="zh-TW" altLang="en-US" sz="2400" dirty="0" smtClean="0">
                <a:solidFill>
                  <a:schemeClr val="accent1">
                    <a:lumMod val="5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取得該</a:t>
            </a:r>
            <a:r>
              <a:rPr lang="en-US" altLang="zh-TW" sz="2400" dirty="0" smtClean="0">
                <a:solidFill>
                  <a:schemeClr val="accent1">
                    <a:lumMod val="5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pixel</a:t>
            </a:r>
            <a:r>
              <a:rPr lang="zh-TW" altLang="en-US" sz="2400" dirty="0" smtClean="0">
                <a:solidFill>
                  <a:schemeClr val="accent1">
                    <a:lumMod val="5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的值</a:t>
            </a:r>
            <a:r>
              <a:rPr lang="en-US" altLang="zh-TW" sz="2400" dirty="0" smtClean="0">
                <a:solidFill>
                  <a:schemeClr val="accent1">
                    <a:lumMod val="5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RGB</a:t>
            </a:r>
          </a:p>
          <a:p>
            <a:pPr marL="0" indent="0">
              <a:lnSpc>
                <a:spcPct val="100000"/>
              </a:lnSpc>
              <a:spcBef>
                <a:spcPts val="150"/>
              </a:spcBef>
              <a:buNone/>
            </a:pPr>
            <a:r>
              <a:rPr lang="en-US" altLang="zh-TW" sz="2400" dirty="0">
                <a:solidFill>
                  <a:schemeClr val="accent1">
                    <a:lumMod val="5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	</a:t>
            </a:r>
            <a:r>
              <a:rPr lang="en-US" altLang="zh-TW" sz="2400" dirty="0" smtClean="0">
                <a:solidFill>
                  <a:schemeClr val="accent1">
                    <a:lumMod val="5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	</a:t>
            </a:r>
            <a:r>
              <a:rPr lang="en-US" altLang="zh-TW" sz="2400" dirty="0" smtClean="0">
                <a:solidFill>
                  <a:srgbClr val="FF4343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#</a:t>
            </a:r>
            <a:r>
              <a:rPr lang="zh-TW" altLang="en-US" sz="2400" dirty="0" smtClean="0">
                <a:solidFill>
                  <a:srgbClr val="FF4343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sz="2400" dirty="0" smtClean="0">
                <a:solidFill>
                  <a:srgbClr val="FF4343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(</a:t>
            </a:r>
            <a:r>
              <a:rPr lang="zh-TW" altLang="en-US" sz="2400" dirty="0" smtClean="0">
                <a:solidFill>
                  <a:srgbClr val="FF4343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這裡可對</a:t>
            </a:r>
            <a:r>
              <a:rPr lang="en-US" altLang="zh-TW" sz="2400" dirty="0" smtClean="0">
                <a:solidFill>
                  <a:srgbClr val="FF4343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pixel[</a:t>
            </a:r>
            <a:r>
              <a:rPr lang="en-US" altLang="zh-TW" sz="2400" dirty="0" err="1" smtClean="0">
                <a:solidFill>
                  <a:srgbClr val="FF4343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x,y</a:t>
            </a:r>
            <a:r>
              <a:rPr lang="en-US" altLang="zh-TW" sz="2400" dirty="0" smtClean="0">
                <a:solidFill>
                  <a:srgbClr val="FF4343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]</a:t>
            </a:r>
            <a:r>
              <a:rPr lang="zh-TW" altLang="en-US" sz="2400" dirty="0" smtClean="0">
                <a:solidFill>
                  <a:srgbClr val="FF4343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做修改，例如</a:t>
            </a:r>
            <a:r>
              <a:rPr lang="en-US" altLang="zh-TW" sz="2400" dirty="0" smtClean="0">
                <a:solidFill>
                  <a:srgbClr val="FF4343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: pixel[</a:t>
            </a:r>
            <a:r>
              <a:rPr lang="en-US" altLang="zh-TW" sz="2400" dirty="0" err="1" smtClean="0">
                <a:solidFill>
                  <a:srgbClr val="FF4343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x,y</a:t>
            </a:r>
            <a:r>
              <a:rPr lang="en-US" altLang="zh-TW" sz="2400" dirty="0" smtClean="0">
                <a:solidFill>
                  <a:srgbClr val="FF4343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]=(255,255,255)</a:t>
            </a:r>
            <a:r>
              <a:rPr lang="zh-TW" altLang="en-US" sz="2400" dirty="0" smtClean="0">
                <a:solidFill>
                  <a:srgbClr val="FF4343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sz="2400" dirty="0" smtClean="0">
                <a:solidFill>
                  <a:srgbClr val="FF4343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150"/>
              </a:spcBef>
              <a:buNone/>
            </a:pPr>
            <a:endParaRPr lang="en-US" altLang="zh-TW" sz="2400" dirty="0" smtClean="0">
              <a:solidFill>
                <a:schemeClr val="accent1">
                  <a:lumMod val="50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0" indent="0">
              <a:lnSpc>
                <a:spcPct val="100000"/>
              </a:lnSpc>
              <a:spcBef>
                <a:spcPts val="150"/>
              </a:spcBef>
              <a:buNone/>
            </a:pPr>
            <a:r>
              <a:rPr lang="en-US" altLang="zh-TW" sz="2400" dirty="0" err="1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im.save</a:t>
            </a:r>
            <a: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("Penguins_new.jpg")</a:t>
            </a:r>
            <a:endParaRPr lang="en-US" altLang="zh-TW" sz="2400" dirty="0" smtClean="0">
              <a:solidFill>
                <a:schemeClr val="accent1">
                  <a:lumMod val="50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0" indent="0">
              <a:lnSpc>
                <a:spcPct val="100000"/>
              </a:lnSpc>
              <a:spcBef>
                <a:spcPts val="150"/>
              </a:spcBef>
              <a:buNone/>
            </a:pPr>
            <a:endParaRPr lang="zh-TW" altLang="en-US" sz="24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7070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Q1.</a:t>
            </a: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RGB</a:t>
            </a: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三層企鵝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07" y="1825625"/>
            <a:ext cx="5801784" cy="4351338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615" y="1825625"/>
            <a:ext cx="5803200" cy="43524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280326" y="6311900"/>
            <a:ext cx="1655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Penguins.jpg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8269442" y="6311900"/>
            <a:ext cx="1655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Q1.jpg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12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+mj-ea"/>
              </a:rPr>
              <a:t>Q1.</a:t>
            </a:r>
            <a:r>
              <a:rPr lang="zh-TW" altLang="en-US" dirty="0" smtClean="0">
                <a:latin typeface="+mj-ea"/>
              </a:rPr>
              <a:t> </a:t>
            </a:r>
            <a:r>
              <a:rPr lang="en-US" altLang="zh-TW" dirty="0" smtClean="0">
                <a:latin typeface="+mj-ea"/>
              </a:rPr>
              <a:t>RGB</a:t>
            </a:r>
            <a:r>
              <a:rPr lang="zh-TW" altLang="en-US" dirty="0" smtClean="0">
                <a:latin typeface="+mj-ea"/>
              </a:rPr>
              <a:t>三層企鵝</a:t>
            </a:r>
            <a:endParaRPr lang="zh-TW" altLang="en-US" dirty="0">
              <a:latin typeface="+mj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3515" y="2070503"/>
            <a:ext cx="7256646" cy="413963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TW" altLang="en-US" dirty="0" smtClean="0">
                <a:latin typeface="+mj-ea"/>
                <a:ea typeface="+mj-ea"/>
              </a:rPr>
              <a:t>將影像垂直切成三等份</a:t>
            </a:r>
            <a:endParaRPr lang="en-US" altLang="zh-TW" dirty="0" smtClean="0">
              <a:latin typeface="+mj-ea"/>
              <a:ea typeface="+mj-ea"/>
            </a:endParaRP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zh-TW" altLang="en-US" dirty="0" smtClean="0">
                <a:latin typeface="+mj-ea"/>
                <a:ea typeface="+mj-ea"/>
              </a:rPr>
              <a:t>第一等份內影像的</a:t>
            </a:r>
            <a:r>
              <a:rPr lang="en-US" altLang="zh-TW" dirty="0" smtClean="0">
                <a:latin typeface="+mj-ea"/>
                <a:ea typeface="+mj-ea"/>
              </a:rPr>
              <a:t>pixel</a:t>
            </a:r>
            <a:br>
              <a:rPr lang="en-US" altLang="zh-TW" dirty="0" smtClean="0">
                <a:latin typeface="+mj-ea"/>
                <a:ea typeface="+mj-ea"/>
              </a:rPr>
            </a:br>
            <a:r>
              <a:rPr lang="en-US" altLang="zh-TW" dirty="0" smtClean="0">
                <a:solidFill>
                  <a:srgbClr val="FF0000"/>
                </a:solidFill>
                <a:latin typeface="+mj-ea"/>
                <a:ea typeface="+mj-ea"/>
              </a:rPr>
              <a:t>R</a:t>
            </a:r>
            <a:r>
              <a:rPr lang="zh-TW" altLang="en-US" dirty="0" smtClean="0">
                <a:latin typeface="+mj-ea"/>
                <a:ea typeface="+mj-ea"/>
              </a:rPr>
              <a:t>變為原來的三倍</a:t>
            </a:r>
            <a:endParaRPr lang="en-US" altLang="zh-TW" dirty="0" smtClean="0">
              <a:latin typeface="+mj-ea"/>
              <a:ea typeface="+mj-ea"/>
            </a:endParaRP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zh-TW" altLang="en-US" dirty="0" smtClean="0">
                <a:latin typeface="+mj-ea"/>
                <a:ea typeface="+mj-ea"/>
              </a:rPr>
              <a:t>第二等份內影像的</a:t>
            </a:r>
            <a:r>
              <a:rPr lang="en-US" altLang="zh-TW" dirty="0" smtClean="0">
                <a:latin typeface="+mj-ea"/>
                <a:ea typeface="+mj-ea"/>
              </a:rPr>
              <a:t>pixel</a:t>
            </a:r>
            <a:br>
              <a:rPr lang="en-US" altLang="zh-TW" dirty="0" smtClean="0">
                <a:latin typeface="+mj-ea"/>
                <a:ea typeface="+mj-ea"/>
              </a:rPr>
            </a:br>
            <a:r>
              <a:rPr lang="en-US" altLang="zh-TW" dirty="0" smtClean="0">
                <a:solidFill>
                  <a:srgbClr val="00B050"/>
                </a:solidFill>
                <a:latin typeface="+mj-ea"/>
                <a:ea typeface="+mj-ea"/>
              </a:rPr>
              <a:t>G</a:t>
            </a:r>
            <a:r>
              <a:rPr lang="zh-TW" altLang="en-US" dirty="0" smtClean="0">
                <a:latin typeface="+mj-ea"/>
                <a:ea typeface="+mj-ea"/>
              </a:rPr>
              <a:t>變為原來的三倍</a:t>
            </a:r>
            <a:endParaRPr lang="en-US" altLang="zh-TW" dirty="0" smtClean="0">
              <a:latin typeface="+mj-ea"/>
              <a:ea typeface="+mj-ea"/>
            </a:endParaRP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zh-TW" altLang="en-US" dirty="0" smtClean="0">
                <a:latin typeface="+mj-ea"/>
                <a:ea typeface="+mj-ea"/>
              </a:rPr>
              <a:t>第三等份內影像的</a:t>
            </a:r>
            <a:r>
              <a:rPr lang="en-US" altLang="zh-TW" dirty="0" smtClean="0">
                <a:latin typeface="+mj-ea"/>
                <a:ea typeface="+mj-ea"/>
              </a:rPr>
              <a:t>pixel</a:t>
            </a:r>
            <a:br>
              <a:rPr lang="en-US" altLang="zh-TW" dirty="0" smtClean="0">
                <a:latin typeface="+mj-ea"/>
                <a:ea typeface="+mj-ea"/>
              </a:rPr>
            </a:br>
            <a:r>
              <a:rPr lang="en-US" altLang="zh-TW" dirty="0" smtClean="0">
                <a:solidFill>
                  <a:srgbClr val="0070C0"/>
                </a:solidFill>
                <a:latin typeface="+mj-ea"/>
                <a:ea typeface="+mj-ea"/>
              </a:rPr>
              <a:t>B</a:t>
            </a:r>
            <a:r>
              <a:rPr lang="zh-TW" altLang="en-US" dirty="0" smtClean="0">
                <a:latin typeface="+mj-ea"/>
                <a:ea typeface="+mj-ea"/>
              </a:rPr>
              <a:t>變為原來的三倍</a:t>
            </a:r>
          </a:p>
          <a:p>
            <a:pPr lvl="1">
              <a:lnSpc>
                <a:spcPct val="110000"/>
              </a:lnSpc>
            </a:pPr>
            <a:endParaRPr lang="zh-TW" altLang="en-US" dirty="0" smtClean="0">
              <a:latin typeface="+mj-ea"/>
              <a:ea typeface="+mj-ea"/>
            </a:endParaRPr>
          </a:p>
          <a:p>
            <a:pPr lvl="1">
              <a:lnSpc>
                <a:spcPct val="110000"/>
              </a:lnSpc>
            </a:pPr>
            <a:endParaRPr lang="zh-TW" altLang="en-US" dirty="0">
              <a:latin typeface="+mj-ea"/>
              <a:ea typeface="+mj-ea"/>
            </a:endParaRPr>
          </a:p>
        </p:txBody>
      </p:sp>
      <p:pic>
        <p:nvPicPr>
          <p:cNvPr id="1026" name="Picture 2" descr="http://www.hotink.co.za/wp-content/uploads/2014/07/RGB-vs-CMYK-blo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251" b="37906"/>
          <a:stretch/>
        </p:blipFill>
        <p:spPr bwMode="auto">
          <a:xfrm>
            <a:off x="4883603" y="2204441"/>
            <a:ext cx="2080016" cy="288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內容版面配置區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243" y="2245487"/>
            <a:ext cx="3814432" cy="2860824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>
            <a:off x="7187243" y="2080236"/>
            <a:ext cx="3814432" cy="0"/>
          </a:xfrm>
          <a:prstGeom prst="straightConnector1">
            <a:avLst/>
          </a:prstGeom>
          <a:ln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11173282" y="3462909"/>
            <a:ext cx="835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height</a:t>
            </a:r>
            <a:endParaRPr lang="zh-TW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8" name="直線單箭頭接點 17"/>
          <p:cNvCxnSpPr/>
          <p:nvPr/>
        </p:nvCxnSpPr>
        <p:spPr>
          <a:xfrm>
            <a:off x="11180123" y="2245487"/>
            <a:ext cx="0" cy="2820452"/>
          </a:xfrm>
          <a:prstGeom prst="straightConnector1">
            <a:avLst/>
          </a:prstGeom>
          <a:ln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8203106" y="1690688"/>
            <a:ext cx="178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width</a:t>
            </a:r>
            <a:endParaRPr lang="zh-TW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5" name="直線單箭頭接點 24"/>
          <p:cNvCxnSpPr/>
          <p:nvPr/>
        </p:nvCxnSpPr>
        <p:spPr>
          <a:xfrm>
            <a:off x="7187243" y="5286760"/>
            <a:ext cx="1270800" cy="0"/>
          </a:xfrm>
          <a:prstGeom prst="straightConnector1">
            <a:avLst/>
          </a:prstGeom>
          <a:ln>
            <a:solidFill>
              <a:srgbClr val="C00000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9730875" y="5286760"/>
            <a:ext cx="1270800" cy="0"/>
          </a:xfrm>
          <a:prstGeom prst="straightConnector1">
            <a:avLst/>
          </a:prstGeom>
          <a:ln>
            <a:solidFill>
              <a:srgbClr val="C00000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8458043" y="5285157"/>
            <a:ext cx="1270800" cy="0"/>
          </a:xfrm>
          <a:prstGeom prst="straightConnector1">
            <a:avLst/>
          </a:prstGeom>
          <a:ln>
            <a:solidFill>
              <a:srgbClr val="FFC000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9330196" y="5330998"/>
                <a:ext cx="797293" cy="497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TW"/>
                </a:defPPr>
                <a:lvl1pPr>
                  <a:defRPr sz="140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TW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zh-TW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196" y="5330998"/>
                <a:ext cx="797293" cy="497059"/>
              </a:xfrm>
              <a:prstGeom prst="rect">
                <a:avLst/>
              </a:prstGeom>
              <a:blipFill rotWithShape="0">
                <a:blip r:embed="rId4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8060190" y="5326801"/>
                <a:ext cx="797293" cy="497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zh-TW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0190" y="5326801"/>
                <a:ext cx="797293" cy="497059"/>
              </a:xfrm>
              <a:prstGeom prst="rect">
                <a:avLst/>
              </a:prstGeom>
              <a:blipFill rotWithShape="0">
                <a:blip r:embed="rId5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62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615" y="1824563"/>
            <a:ext cx="5803200" cy="43524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91" y="1824563"/>
            <a:ext cx="5803200" cy="43524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+mj-ea"/>
              </a:rPr>
              <a:t>Q2.</a:t>
            </a:r>
            <a:r>
              <a:rPr lang="zh-TW" altLang="en-US" dirty="0" smtClean="0">
                <a:latin typeface="+mj-ea"/>
              </a:rPr>
              <a:t> </a:t>
            </a:r>
            <a:r>
              <a:rPr lang="en-US" altLang="zh-TW" dirty="0" smtClean="0">
                <a:latin typeface="+mj-ea"/>
              </a:rPr>
              <a:t>CMYK</a:t>
            </a:r>
            <a:r>
              <a:rPr lang="zh-TW" altLang="en-US" dirty="0" smtClean="0">
                <a:latin typeface="+mj-ea"/>
              </a:rPr>
              <a:t>四層企鵝</a:t>
            </a:r>
            <a:endParaRPr lang="zh-TW" altLang="en-US" dirty="0">
              <a:latin typeface="+mj-ea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280326" y="6311900"/>
            <a:ext cx="1655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Penguins.jpg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8269442" y="6311900"/>
            <a:ext cx="1655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Q2.jpg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213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Q2.</a:t>
            </a: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CMYK</a:t>
            </a: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四層企鵝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zh-TW" altLang="en-US" dirty="0" smtClean="0">
                <a:latin typeface="+mn-ea"/>
              </a:rPr>
              <a:t>將</a:t>
            </a:r>
            <a:r>
              <a:rPr lang="en-US" altLang="zh-TW" dirty="0" smtClean="0">
                <a:latin typeface="+mn-ea"/>
              </a:rPr>
              <a:t>RGB</a:t>
            </a:r>
            <a:r>
              <a:rPr lang="zh-TW" altLang="en-US" dirty="0" smtClean="0">
                <a:latin typeface="+mn-ea"/>
              </a:rPr>
              <a:t>影像藉由</a:t>
            </a:r>
            <a:r>
              <a:rPr lang="en-US" altLang="zh-TW" dirty="0" smtClean="0">
                <a:latin typeface="+mn-ea"/>
              </a:rPr>
              <a:t>PIL</a:t>
            </a:r>
            <a:r>
              <a:rPr lang="zh-TW" altLang="en-US" dirty="0" smtClean="0">
                <a:latin typeface="+mn-ea"/>
              </a:rPr>
              <a:t>函式</a:t>
            </a:r>
            <a:r>
              <a:rPr lang="en-US" altLang="zh-TW" dirty="0">
                <a:latin typeface="+mn-ea"/>
              </a:rPr>
              <a:t>(convert)</a:t>
            </a:r>
            <a:r>
              <a:rPr lang="zh-TW" altLang="en-US" dirty="0" smtClean="0">
                <a:latin typeface="+mn-ea"/>
              </a:rPr>
              <a:t>或其他方法轉成</a:t>
            </a:r>
            <a:r>
              <a:rPr lang="en-US" altLang="zh-TW" dirty="0" smtClean="0">
                <a:latin typeface="+mn-ea"/>
              </a:rPr>
              <a:t>CMYK</a:t>
            </a:r>
            <a:br>
              <a:rPr lang="en-US" altLang="zh-TW" dirty="0" smtClean="0">
                <a:latin typeface="+mn-ea"/>
              </a:rPr>
            </a:br>
            <a:r>
              <a:rPr lang="en-US" altLang="zh-TW" dirty="0" err="1" smtClean="0">
                <a:latin typeface="+mn-ea"/>
              </a:rPr>
              <a:t>im</a:t>
            </a:r>
            <a:r>
              <a:rPr lang="en-US" altLang="zh-TW" dirty="0" smtClean="0">
                <a:latin typeface="+mn-ea"/>
              </a:rPr>
              <a:t> </a:t>
            </a:r>
            <a:r>
              <a:rPr lang="en-US" altLang="zh-TW" dirty="0">
                <a:latin typeface="+mn-ea"/>
              </a:rPr>
              <a:t>= </a:t>
            </a:r>
            <a:r>
              <a:rPr lang="en-US" altLang="zh-TW" dirty="0" err="1">
                <a:latin typeface="+mn-ea"/>
              </a:rPr>
              <a:t>Image.</a:t>
            </a:r>
            <a:r>
              <a:rPr lang="en-US" altLang="zh-TW" dirty="0" err="1">
                <a:solidFill>
                  <a:schemeClr val="accent6">
                    <a:lumMod val="75000"/>
                  </a:schemeClr>
                </a:solidFill>
                <a:latin typeface="+mn-ea"/>
              </a:rPr>
              <a:t>open</a:t>
            </a:r>
            <a:r>
              <a:rPr lang="en-US" altLang="zh-TW" dirty="0">
                <a:latin typeface="+mn-ea"/>
              </a:rPr>
              <a:t>("Penguins.jpg</a:t>
            </a:r>
            <a:r>
              <a:rPr lang="en-US" altLang="zh-TW" dirty="0" smtClean="0">
                <a:latin typeface="+mn-ea"/>
              </a:rPr>
              <a:t>")</a:t>
            </a:r>
            <a:r>
              <a:rPr lang="en-US" altLang="zh-TW" b="1" dirty="0" smtClean="0">
                <a:solidFill>
                  <a:srgbClr val="FF0000"/>
                </a:solidFill>
                <a:latin typeface="+mn-ea"/>
              </a:rPr>
              <a:t>.convert</a:t>
            </a:r>
            <a:r>
              <a:rPr lang="en-US" altLang="zh-TW" b="1" dirty="0" smtClean="0">
                <a:latin typeface="+mn-ea"/>
              </a:rPr>
              <a:t>(</a:t>
            </a:r>
            <a:r>
              <a:rPr lang="en-US" altLang="zh-TW" dirty="0">
                <a:latin typeface="+mn-ea"/>
              </a:rPr>
              <a:t>"</a:t>
            </a:r>
            <a:r>
              <a:rPr lang="en-US" altLang="zh-TW" b="1" dirty="0" smtClean="0">
                <a:latin typeface="+mn-ea"/>
              </a:rPr>
              <a:t>CMYK</a:t>
            </a:r>
            <a:r>
              <a:rPr lang="en-US" altLang="zh-TW" dirty="0" smtClean="0">
                <a:latin typeface="+mn-ea"/>
              </a:rPr>
              <a:t>"</a:t>
            </a:r>
            <a:r>
              <a:rPr lang="en-US" altLang="zh-TW" b="1" dirty="0" smtClean="0">
                <a:latin typeface="+mn-ea"/>
              </a:rPr>
              <a:t>)</a:t>
            </a:r>
            <a:endParaRPr lang="en-US" altLang="zh-TW" dirty="0" smtClean="0"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可以用</a:t>
            </a:r>
            <a:r>
              <a:rPr lang="en-US" altLang="zh-TW" dirty="0" err="1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im.mode</a:t>
            </a: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檢查影像模式</a:t>
            </a:r>
            <a:endParaRPr lang="en-US" altLang="zh-TW" dirty="0" smtClean="0"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zh-TW" altLang="en-US" dirty="0" smtClean="0">
                <a:latin typeface="+mn-ea"/>
              </a:rPr>
              <a:t>將影像垂直切成四等份</a:t>
            </a:r>
            <a:endParaRPr lang="en-US" altLang="zh-TW" dirty="0" smtClean="0">
              <a:latin typeface="+mn-ea"/>
            </a:endParaRPr>
          </a:p>
          <a:p>
            <a:pPr lvl="1">
              <a:lnSpc>
                <a:spcPct val="110000"/>
              </a:lnSpc>
            </a:pPr>
            <a:r>
              <a:rPr lang="zh-TW" altLang="en-US" dirty="0" smtClean="0">
                <a:latin typeface="+mn-ea"/>
              </a:rPr>
              <a:t>第一等份內影像的</a:t>
            </a:r>
            <a:r>
              <a:rPr lang="en-US" altLang="zh-TW" dirty="0" smtClean="0">
                <a:latin typeface="+mn-ea"/>
              </a:rPr>
              <a:t>pixel</a:t>
            </a:r>
            <a:r>
              <a:rPr lang="zh-TW" altLang="en-US" dirty="0" smtClean="0">
                <a:latin typeface="+mn-ea"/>
              </a:rPr>
              <a:t>，</a:t>
            </a:r>
            <a:r>
              <a:rPr lang="en-US" altLang="zh-TW" dirty="0">
                <a:latin typeface="+mn-ea"/>
              </a:rPr>
              <a:t>C</a:t>
            </a:r>
            <a:r>
              <a:rPr lang="zh-TW" altLang="en-US" dirty="0" smtClean="0">
                <a:latin typeface="+mn-ea"/>
              </a:rPr>
              <a:t>變為原來的三倍</a:t>
            </a:r>
            <a:endParaRPr lang="en-US" altLang="zh-TW" dirty="0" smtClean="0">
              <a:latin typeface="+mn-ea"/>
            </a:endParaRPr>
          </a:p>
          <a:p>
            <a:pPr lvl="1">
              <a:lnSpc>
                <a:spcPct val="110000"/>
              </a:lnSpc>
            </a:pPr>
            <a:r>
              <a:rPr lang="zh-TW" altLang="en-US" dirty="0" smtClean="0">
                <a:latin typeface="+mn-ea"/>
              </a:rPr>
              <a:t>第二等份內影像的</a:t>
            </a:r>
            <a:r>
              <a:rPr lang="en-US" altLang="zh-TW" dirty="0" smtClean="0">
                <a:latin typeface="+mn-ea"/>
              </a:rPr>
              <a:t>pixel</a:t>
            </a:r>
            <a:r>
              <a:rPr lang="zh-TW" altLang="en-US" dirty="0" smtClean="0">
                <a:latin typeface="+mn-ea"/>
              </a:rPr>
              <a:t>，</a:t>
            </a:r>
            <a:r>
              <a:rPr lang="en-US" altLang="zh-TW" dirty="0" smtClean="0">
                <a:latin typeface="+mn-ea"/>
              </a:rPr>
              <a:t>M</a:t>
            </a:r>
            <a:r>
              <a:rPr lang="zh-TW" altLang="en-US" dirty="0" smtClean="0">
                <a:latin typeface="+mn-ea"/>
              </a:rPr>
              <a:t>變為原來的三倍</a:t>
            </a:r>
            <a:endParaRPr lang="en-US" altLang="zh-TW" dirty="0" smtClean="0">
              <a:latin typeface="+mn-ea"/>
            </a:endParaRPr>
          </a:p>
          <a:p>
            <a:pPr lvl="1">
              <a:lnSpc>
                <a:spcPct val="110000"/>
              </a:lnSpc>
            </a:pPr>
            <a:r>
              <a:rPr lang="zh-TW" altLang="en-US" dirty="0" smtClean="0">
                <a:latin typeface="+mn-ea"/>
              </a:rPr>
              <a:t>第三等份內影像的</a:t>
            </a:r>
            <a:r>
              <a:rPr lang="en-US" altLang="zh-TW" dirty="0" smtClean="0">
                <a:latin typeface="+mn-ea"/>
              </a:rPr>
              <a:t>pixel</a:t>
            </a:r>
            <a:r>
              <a:rPr lang="zh-TW" altLang="en-US" dirty="0" smtClean="0">
                <a:latin typeface="+mn-ea"/>
              </a:rPr>
              <a:t>，</a:t>
            </a:r>
            <a:r>
              <a:rPr lang="en-US" altLang="zh-TW" dirty="0" smtClean="0">
                <a:latin typeface="+mn-ea"/>
              </a:rPr>
              <a:t>Y</a:t>
            </a:r>
            <a:r>
              <a:rPr lang="zh-TW" altLang="en-US" dirty="0" smtClean="0">
                <a:latin typeface="+mn-ea"/>
              </a:rPr>
              <a:t>變為原來的三倍</a:t>
            </a:r>
            <a:endParaRPr lang="en-US" altLang="zh-TW" dirty="0" smtClean="0">
              <a:latin typeface="+mn-ea"/>
            </a:endParaRPr>
          </a:p>
          <a:p>
            <a:pPr lvl="1">
              <a:lnSpc>
                <a:spcPct val="110000"/>
              </a:lnSpc>
            </a:pPr>
            <a:r>
              <a:rPr lang="zh-TW" altLang="en-US" dirty="0" smtClean="0">
                <a:latin typeface="+mn-ea"/>
              </a:rPr>
              <a:t>第四等份內影像的</a:t>
            </a:r>
            <a:r>
              <a:rPr lang="en-US" altLang="zh-TW" dirty="0" smtClean="0">
                <a:latin typeface="+mn-ea"/>
              </a:rPr>
              <a:t>pixel</a:t>
            </a:r>
            <a:r>
              <a:rPr lang="zh-TW" altLang="en-US" dirty="0" smtClean="0">
                <a:latin typeface="+mn-ea"/>
              </a:rPr>
              <a:t>，</a:t>
            </a:r>
            <a:r>
              <a:rPr lang="en-US" altLang="zh-TW" dirty="0" smtClean="0">
                <a:latin typeface="+mn-ea"/>
              </a:rPr>
              <a:t>K</a:t>
            </a:r>
            <a:r>
              <a:rPr lang="zh-TW" altLang="en-US" dirty="0" smtClean="0">
                <a:latin typeface="+mn-ea"/>
              </a:rPr>
              <a:t>變為原來的三倍</a:t>
            </a:r>
          </a:p>
        </p:txBody>
      </p:sp>
      <p:pic>
        <p:nvPicPr>
          <p:cNvPr id="4" name="Picture 2" descr="http://teaching.paganstudio.com/digitalfoundations/wp-content/uploads/2013/09/rgb-vs-cmyk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67"/>
          <a:stretch/>
        </p:blipFill>
        <p:spPr bwMode="auto">
          <a:xfrm>
            <a:off x="8551572" y="3700462"/>
            <a:ext cx="2802228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84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dobe繁黑體">
      <a:majorFont>
        <a:latin typeface="Adobe Gothic Std B"/>
        <a:ea typeface="Adobe 繁黑體 Std B"/>
        <a:cs typeface=""/>
      </a:majorFont>
      <a:minorFont>
        <a:latin typeface="Calibri"/>
        <a:ea typeface="Adobe 繁黑體 Std B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1957</TotalTime>
  <Words>1076</Words>
  <Application>Microsoft Office PowerPoint</Application>
  <PresentationFormat>寬螢幕</PresentationFormat>
  <Paragraphs>201</Paragraphs>
  <Slides>30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40" baseType="lpstr">
      <vt:lpstr>Adobe Gothic Std B</vt:lpstr>
      <vt:lpstr>Adobe 明體 Std L</vt:lpstr>
      <vt:lpstr>Adobe 繁黑體 Std B</vt:lpstr>
      <vt:lpstr>微軟正黑體</vt:lpstr>
      <vt:lpstr>新細明體</vt:lpstr>
      <vt:lpstr>Arial</vt:lpstr>
      <vt:lpstr>Calibri</vt:lpstr>
      <vt:lpstr>Cambria Math</vt:lpstr>
      <vt:lpstr>Wingdings</vt:lpstr>
      <vt:lpstr>Office 佈景主題</vt:lpstr>
      <vt:lpstr>多媒體資訊系統 HW1</vt:lpstr>
      <vt:lpstr>HW1作業說明</vt:lpstr>
      <vt:lpstr>HW1作業說明</vt:lpstr>
      <vt:lpstr>PIL簡易基本操作 – 讀入存取</vt:lpstr>
      <vt:lpstr>PIL簡易基本操作 – 使用Loops讀每個pixel</vt:lpstr>
      <vt:lpstr>Q1. RGB三層企鵝</vt:lpstr>
      <vt:lpstr>Q1. RGB三層企鵝</vt:lpstr>
      <vt:lpstr>Q2. CMYK四層企鵝</vt:lpstr>
      <vt:lpstr>Q2. CMYK四層企鵝</vt:lpstr>
      <vt:lpstr>Q3. 負片(互補色)企鵝</vt:lpstr>
      <vt:lpstr>Q3. 負片(互補色)企鵝</vt:lpstr>
      <vt:lpstr>Q4. 馬賽克企鵝</vt:lpstr>
      <vt:lpstr>Q4. 馬賽克企鵝</vt:lpstr>
      <vt:lpstr>Q4. 馬賽克企鵝</vt:lpstr>
      <vt:lpstr>Q5. 灰階企鵝</vt:lpstr>
      <vt:lpstr>Q5. 灰階企鵝</vt:lpstr>
      <vt:lpstr>Q6. 黑白企鵝 </vt:lpstr>
      <vt:lpstr>Q6. 黑白企鵝 </vt:lpstr>
      <vt:lpstr>Q7. RGB三色互換企鵝</vt:lpstr>
      <vt:lpstr>Q7. RGB三色互換企鵝</vt:lpstr>
      <vt:lpstr>Q8. 顏色替換企鵝</vt:lpstr>
      <vt:lpstr>Q8. 顏色替換企鵝</vt:lpstr>
      <vt:lpstr>Q9. 企鵝線條描繪</vt:lpstr>
      <vt:lpstr>Q9. 企鵝線條描繪</vt:lpstr>
      <vt:lpstr>Q10. 企鵝中值濾波去雜訊</vt:lpstr>
      <vt:lpstr>Q10. 企鵝中值濾波去雜訊</vt:lpstr>
      <vt:lpstr>Q11. 鏡像企鵝</vt:lpstr>
      <vt:lpstr>Q11. 鏡像企鵝</vt:lpstr>
      <vt:lpstr>Q12. Elsa換背景</vt:lpstr>
      <vt:lpstr>Q12. Elsa換背景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Barney</dc:creator>
  <cp:lastModifiedBy>Nancy Chou</cp:lastModifiedBy>
  <cp:revision>133</cp:revision>
  <dcterms:created xsi:type="dcterms:W3CDTF">2015-03-28T02:36:59Z</dcterms:created>
  <dcterms:modified xsi:type="dcterms:W3CDTF">2017-10-19T16:39:11Z</dcterms:modified>
</cp:coreProperties>
</file>